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7"/>
  </p:handoutMasterIdLst>
  <p:sldIdLst>
    <p:sldId id="325" r:id="rId2"/>
    <p:sldId id="256" r:id="rId3"/>
    <p:sldId id="258" r:id="rId4"/>
    <p:sldId id="286" r:id="rId5"/>
    <p:sldId id="287" r:id="rId6"/>
    <p:sldId id="288" r:id="rId7"/>
    <p:sldId id="289" r:id="rId8"/>
    <p:sldId id="290"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4" r:id="rId22"/>
    <p:sldId id="275" r:id="rId23"/>
    <p:sldId id="291" r:id="rId24"/>
    <p:sldId id="273" r:id="rId25"/>
    <p:sldId id="276" r:id="rId26"/>
    <p:sldId id="277" r:id="rId27"/>
    <p:sldId id="278" r:id="rId28"/>
    <p:sldId id="279" r:id="rId29"/>
    <p:sldId id="280" r:id="rId30"/>
    <p:sldId id="281" r:id="rId31"/>
    <p:sldId id="282" r:id="rId32"/>
    <p:sldId id="292" r:id="rId33"/>
    <p:sldId id="284" r:id="rId34"/>
    <p:sldId id="285"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4" r:id="rId63"/>
    <p:sldId id="320" r:id="rId64"/>
    <p:sldId id="322" r:id="rId65"/>
    <p:sldId id="323" r:id="rId66"/>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4660"/>
  </p:normalViewPr>
  <p:slideViewPr>
    <p:cSldViewPr>
      <p:cViewPr varScale="1">
        <p:scale>
          <a:sx n="64" d="100"/>
          <a:sy n="64" d="100"/>
        </p:scale>
        <p:origin x="-154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BCDB46-619F-42ED-A6FE-4845C4D837D4}" type="datetimeFigureOut">
              <a:rPr lang="th-TH" smtClean="0"/>
              <a:pPr/>
              <a:t>16/05/57</a:t>
            </a:fld>
            <a:endParaRPr lang="th-TH"/>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06975A-5371-40EF-AB18-BCD1B76D5667}" type="slidenum">
              <a:rPr lang="th-TH" smtClean="0"/>
              <a:pPr/>
              <a:t>‹#›</a:t>
            </a:fld>
            <a:endParaRPr lang="th-TH"/>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C73B776C-9B88-4ACC-8490-8EEEE7F15899}" type="datetimeFigureOut">
              <a:rPr lang="th-TH" smtClean="0"/>
              <a:pPr/>
              <a:t>16/05/57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C73B776C-9B88-4ACC-8490-8EEEE7F15899}" type="datetimeFigureOut">
              <a:rPr lang="th-TH" smtClean="0"/>
              <a:pPr/>
              <a:t>16/05/57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C73B776C-9B88-4ACC-8490-8EEEE7F15899}" type="datetimeFigureOut">
              <a:rPr lang="th-TH" smtClean="0"/>
              <a:pPr/>
              <a:t>16/05/57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C73B776C-9B88-4ACC-8490-8EEEE7F15899}" type="datetimeFigureOut">
              <a:rPr lang="th-TH" smtClean="0"/>
              <a:pPr/>
              <a:t>16/05/57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B776C-9B88-4ACC-8490-8EEEE7F15899}" type="datetimeFigureOut">
              <a:rPr lang="th-TH" smtClean="0"/>
              <a:pPr/>
              <a:t>16/05/57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C73B776C-9B88-4ACC-8490-8EEEE7F15899}" type="datetimeFigureOut">
              <a:rPr lang="th-TH" smtClean="0"/>
              <a:pPr/>
              <a:t>16/05/57</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C73B776C-9B88-4ACC-8490-8EEEE7F15899}" type="datetimeFigureOut">
              <a:rPr lang="th-TH" smtClean="0"/>
              <a:pPr/>
              <a:t>16/05/57</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C73B776C-9B88-4ACC-8490-8EEEE7F15899}" type="datetimeFigureOut">
              <a:rPr lang="th-TH" smtClean="0"/>
              <a:pPr/>
              <a:t>16/05/57</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B776C-9B88-4ACC-8490-8EEEE7F15899}" type="datetimeFigureOut">
              <a:rPr lang="th-TH" smtClean="0"/>
              <a:pPr/>
              <a:t>16/05/57</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B776C-9B88-4ACC-8490-8EEEE7F15899}" type="datetimeFigureOut">
              <a:rPr lang="th-TH" smtClean="0"/>
              <a:pPr/>
              <a:t>16/05/57</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B776C-9B88-4ACC-8490-8EEEE7F15899}" type="datetimeFigureOut">
              <a:rPr lang="th-TH" smtClean="0"/>
              <a:pPr/>
              <a:t>16/05/57</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826B19B9-61C6-4093-BF7C-97329970C6A5}" type="slidenum">
              <a:rPr lang="th-TH" smtClean="0"/>
              <a:pPr/>
              <a:t>‹#›</a:t>
            </a:fld>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B776C-9B88-4ACC-8490-8EEEE7F15899}" type="datetimeFigureOut">
              <a:rPr lang="th-TH" smtClean="0"/>
              <a:pPr/>
              <a:t>16/05/57</a:t>
            </a:fld>
            <a:endParaRPr lang="th-T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B19B9-61C6-4093-BF7C-97329970C6A5}"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th/url?sa=i&amp;rct=j&amp;q=&amp;esrc=s&amp;frm=1&amp;source=images&amp;cd=&amp;cad=rja&amp;uact=8&amp;docid=gmbPtragIoHY8M&amp;tbnid=p03YY-AGHhGAOM:&amp;ved=0CAUQjRw&amp;url=http%3A%2F%2Fwww.enn.co.th%2F989-%25E0%25B8%25A3%25E0%25B8%25B1%25E0%25B8%259A%25E0%25B8%2595%25E0%25B8%25A3%25E0%25B8%2587_%25E0%25B8%25A1%25E0%25B8%25A3%25E0%25B8%25A0.%25E0%25B8%25AA%25E0%25B8%25A7%25E0%25B8%2599%25E0%25B8%2594%25E0%25B8%25B8%25E0%25B8%25AA%25E0%25B8%25B4%25E0%25B8%2595_%25E0%25B8%25A8%25E0%25B8%25B9%25E0%25B8%2599%25E0%25B8%25A2%25E0%25B9%258C%25E0%25B8%25AB%25E0%25B8%25B1%25E0%25B8%25A7%25E0%25B8%25AB%25E0%25B8%25B4%25E0%25B8%2599_%25E0%25B8%259B%25E0%25B8%25B5_55.html&amp;ei=KxN2U8u9Fcu0uAT7goGYDw&amp;bvm=bv.66699033,d.c2E&amp;psig=AFQjCNHAUUiBy6SZsH7883JPp3ujvDorVQ&amp;ust=1400333223634445"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th/url?sa=i&amp;rct=j&amp;q=&amp;esrc=s&amp;frm=1&amp;source=images&amp;cd=&amp;cad=rja&amp;docid=h3FSeUvhK2i0gM&amp;tbnid=uqUA8TlMxsdE3M:&amp;ved=0CAUQjRw&amp;url=http://aniszczyk.org/2011/05/18/travel-tip-last-minute-hotels/&amp;ei=mMzzUqaHAqLoiAfChoGwDg&amp;bvm=bv.60799247,d.dGI&amp;psig=AFQjCNGMo06F4jH9lQ_8VeH1MCDRJkPb_A&amp;ust=1391795690878995"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google.co.th/url?sa=i&amp;rct=j&amp;q=&amp;esrc=s&amp;frm=1&amp;source=images&amp;cd=&amp;cad=rja&amp;uact=8&amp;docid=fqa8e8hJCnsB7M&amp;tbnid=OIf5_4RJtKrwmM:&amp;ved=0CAUQjRw&amp;url=http://www.clker.com/clipart-posted-not-with-pin.html&amp;ei=ogE-U8DgOaqQiAeC9YC4AQ&amp;bvm=bv.64125504,d.dGI&amp;psig=AFQjCNEENsEaMZdgU1YGAUBRbn0UdFlgSQ&amp;ust=1396658910984637" TargetMode="Externa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chemeClr val="accent1">
                <a:tint val="44500"/>
                <a:satMod val="160000"/>
              </a:schemeClr>
            </a:gs>
            <a:gs pos="100000">
              <a:schemeClr val="accent1">
                <a:tint val="23500"/>
                <a:satMod val="16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7584" y="2348880"/>
            <a:ext cx="7772400" cy="4059882"/>
          </a:xfrm>
        </p:spPr>
        <p:txBody>
          <a:bodyPr>
            <a:normAutofit fontScale="90000"/>
          </a:bodyPr>
          <a:lstStyle/>
          <a:p>
            <a:r>
              <a:rPr lang="th-TH" sz="6000" dirty="0" smtClean="0">
                <a:latin typeface="Angsana New" pitchFamily="18" charset="-34"/>
                <a:cs typeface="Angsana New" pitchFamily="18" charset="-34"/>
              </a:rPr>
              <a:t/>
            </a:r>
            <a:br>
              <a:rPr lang="th-TH" sz="6000" dirty="0" smtClean="0">
                <a:latin typeface="Angsana New" pitchFamily="18" charset="-34"/>
                <a:cs typeface="Angsana New" pitchFamily="18" charset="-34"/>
              </a:rPr>
            </a:br>
            <a:r>
              <a:rPr lang="th-TH" sz="6000" dirty="0" smtClean="0">
                <a:latin typeface="Angsana New" pitchFamily="18" charset="-34"/>
                <a:cs typeface="Angsana New" pitchFamily="18" charset="-34"/>
              </a:rPr>
              <a:t>โครงการ</a:t>
            </a:r>
            <a:r>
              <a:rPr lang="th-TH" sz="6000" dirty="0">
                <a:latin typeface="Angsana New" pitchFamily="18" charset="-34"/>
                <a:cs typeface="Angsana New" pitchFamily="18" charset="-34"/>
              </a:rPr>
              <a:t>ฝึกอบรม</a:t>
            </a:r>
            <a:r>
              <a:rPr lang="th-TH" sz="6000" dirty="0" smtClean="0">
                <a:latin typeface="Angsana New" pitchFamily="18" charset="-34"/>
                <a:cs typeface="Angsana New" pitchFamily="18" charset="-34"/>
              </a:rPr>
              <a:t>ภาษาอังกฤษ</a:t>
            </a:r>
            <a:br>
              <a:rPr lang="th-TH" sz="6000" dirty="0" smtClean="0">
                <a:latin typeface="Angsana New" pitchFamily="18" charset="-34"/>
                <a:cs typeface="Angsana New" pitchFamily="18" charset="-34"/>
              </a:rPr>
            </a:br>
            <a:r>
              <a:rPr lang="th-TH" sz="6000" dirty="0" smtClean="0">
                <a:latin typeface="Angsana New" pitchFamily="18" charset="-34"/>
                <a:cs typeface="Angsana New" pitchFamily="18" charset="-34"/>
              </a:rPr>
              <a:t>สำหรับ</a:t>
            </a:r>
            <a:r>
              <a:rPr lang="th-TH" sz="6000" dirty="0">
                <a:latin typeface="Angsana New" pitchFamily="18" charset="-34"/>
                <a:cs typeface="Angsana New" pitchFamily="18" charset="-34"/>
              </a:rPr>
              <a:t>พนักงาน</a:t>
            </a:r>
            <a:r>
              <a:rPr lang="th-TH" sz="6000" dirty="0" smtClean="0">
                <a:latin typeface="Angsana New" pitchFamily="18" charset="-34"/>
                <a:cs typeface="Angsana New" pitchFamily="18" charset="-34"/>
              </a:rPr>
              <a:t>โรงแรมใน</a:t>
            </a:r>
            <a:r>
              <a:rPr lang="th-TH" sz="6000" dirty="0">
                <a:latin typeface="Angsana New" pitchFamily="18" charset="-34"/>
                <a:cs typeface="Angsana New" pitchFamily="18" charset="-34"/>
              </a:rPr>
              <a:t>อำเภอหัว</a:t>
            </a:r>
            <a:r>
              <a:rPr lang="th-TH" sz="6000" dirty="0" smtClean="0">
                <a:latin typeface="Angsana New" pitchFamily="18" charset="-34"/>
                <a:cs typeface="Angsana New" pitchFamily="18" charset="-34"/>
              </a:rPr>
              <a:t>หิน</a:t>
            </a:r>
            <a:r>
              <a:rPr lang="en-US" sz="6000" dirty="0" smtClean="0">
                <a:latin typeface="Angsana New" pitchFamily="18" charset="-34"/>
                <a:cs typeface="Angsana New" pitchFamily="18" charset="-34"/>
              </a:rPr>
              <a:t/>
            </a:r>
            <a:br>
              <a:rPr lang="en-US" sz="6000" dirty="0" smtClean="0">
                <a:latin typeface="Angsana New" pitchFamily="18" charset="-34"/>
                <a:cs typeface="Angsana New" pitchFamily="18" charset="-34"/>
              </a:rPr>
            </a:br>
            <a:r>
              <a:rPr lang="en-US" sz="4900" dirty="0" smtClean="0">
                <a:latin typeface="Arial Rounded MT Bold" pitchFamily="34" charset="0"/>
                <a:cs typeface="Aharoni" pitchFamily="2" charset="-79"/>
              </a:rPr>
              <a:t>English for Hotel Staff</a:t>
            </a:r>
            <a:r>
              <a:rPr lang="en-US" sz="6000" dirty="0">
                <a:latin typeface="Angsana New" pitchFamily="18" charset="-34"/>
                <a:cs typeface="Angsana New" pitchFamily="18" charset="-34"/>
              </a:rPr>
              <a:t/>
            </a:r>
            <a:br>
              <a:rPr lang="en-US" sz="6000" dirty="0">
                <a:latin typeface="Angsana New" pitchFamily="18" charset="-34"/>
                <a:cs typeface="Angsana New" pitchFamily="18" charset="-34"/>
              </a:rPr>
            </a:br>
            <a:r>
              <a:rPr lang="th-TH" sz="6000" dirty="0">
                <a:latin typeface="Angsana New" pitchFamily="18" charset="-34"/>
                <a:cs typeface="Angsana New" pitchFamily="18" charset="-34"/>
              </a:rPr>
              <a:t>วันที่   </a:t>
            </a:r>
            <a:r>
              <a:rPr lang="en-US" sz="6000" dirty="0" smtClean="0">
                <a:latin typeface="Angsana New" pitchFamily="18" charset="-34"/>
                <a:cs typeface="Angsana New" pitchFamily="18" charset="-34"/>
              </a:rPr>
              <a:t>17-18 </a:t>
            </a:r>
            <a:r>
              <a:rPr lang="th-TH" sz="6000" dirty="0">
                <a:latin typeface="Angsana New" pitchFamily="18" charset="-34"/>
                <a:cs typeface="Angsana New" pitchFamily="18" charset="-34"/>
              </a:rPr>
              <a:t>พฤษภาคม </a:t>
            </a:r>
            <a:r>
              <a:rPr lang="en-US" sz="6000" dirty="0">
                <a:latin typeface="Angsana New" pitchFamily="18" charset="-34"/>
                <a:cs typeface="Angsana New" pitchFamily="18" charset="-34"/>
              </a:rPr>
              <a:t>2557 </a:t>
            </a:r>
            <a:r>
              <a:rPr lang="th-TH" sz="6000" dirty="0" smtClean="0">
                <a:latin typeface="Angsana New" pitchFamily="18" charset="-34"/>
                <a:cs typeface="Angsana New" pitchFamily="18" charset="-34"/>
              </a:rPr>
              <a:t/>
            </a:r>
            <a:br>
              <a:rPr lang="th-TH" sz="6000" dirty="0" smtClean="0">
                <a:latin typeface="Angsana New" pitchFamily="18" charset="-34"/>
                <a:cs typeface="Angsana New" pitchFamily="18" charset="-34"/>
              </a:rPr>
            </a:br>
            <a:r>
              <a:rPr lang="th-TH" sz="6000" dirty="0" smtClean="0">
                <a:latin typeface="Angsana New" pitchFamily="18" charset="-34"/>
                <a:cs typeface="Angsana New" pitchFamily="18" charset="-34"/>
              </a:rPr>
              <a:t>ณ </a:t>
            </a:r>
            <a:r>
              <a:rPr lang="th-TH" sz="6000" dirty="0">
                <a:latin typeface="Angsana New" pitchFamily="18" charset="-34"/>
                <a:cs typeface="Angsana New" pitchFamily="18" charset="-34"/>
              </a:rPr>
              <a:t>ห้อง </a:t>
            </a:r>
            <a:r>
              <a:rPr lang="en-US" sz="6000" dirty="0">
                <a:latin typeface="Angsana New" pitchFamily="18" charset="-34"/>
                <a:cs typeface="Angsana New" pitchFamily="18" charset="-34"/>
              </a:rPr>
              <a:t>NB </a:t>
            </a:r>
            <a:r>
              <a:rPr lang="en-US" sz="6000" dirty="0" smtClean="0">
                <a:latin typeface="Angsana New" pitchFamily="18" charset="-34"/>
                <a:cs typeface="Angsana New" pitchFamily="18" charset="-34"/>
              </a:rPr>
              <a:t>8</a:t>
            </a:r>
            <a:r>
              <a:rPr lang="th-TH" sz="5300" dirty="0" smtClean="0">
                <a:latin typeface="Angsana New" pitchFamily="18" charset="-34"/>
                <a:cs typeface="Angsana New" pitchFamily="18" charset="-34"/>
              </a:rPr>
              <a:t/>
            </a:r>
            <a:br>
              <a:rPr lang="th-TH" sz="5300" dirty="0" smtClean="0">
                <a:latin typeface="Angsana New" pitchFamily="18" charset="-34"/>
                <a:cs typeface="Angsana New" pitchFamily="18" charset="-34"/>
              </a:rPr>
            </a:br>
            <a:r>
              <a:rPr lang="en-US" dirty="0">
                <a:latin typeface="Angsana New" pitchFamily="18" charset="-34"/>
                <a:cs typeface="Angsana New" pitchFamily="18" charset="-34"/>
              </a:rPr>
              <a:t/>
            </a:r>
            <a:br>
              <a:rPr lang="en-US" dirty="0">
                <a:latin typeface="Angsana New" pitchFamily="18" charset="-34"/>
                <a:cs typeface="Angsana New" pitchFamily="18" charset="-34"/>
              </a:rPr>
            </a:br>
            <a:endParaRPr lang="th-TH" dirty="0">
              <a:latin typeface="Angsana New" pitchFamily="18" charset="-34"/>
              <a:cs typeface="Angsana New" pitchFamily="18" charset="-34"/>
            </a:endParaRPr>
          </a:p>
        </p:txBody>
      </p:sp>
      <p:pic>
        <p:nvPicPr>
          <p:cNvPr id="1028" name="Picture 4" descr="http://www.enn.co.th/uploads/contents/20110919153838.jpg">
            <a:hlinkClick r:id="rId2"/>
          </p:cNvPr>
          <p:cNvPicPr>
            <a:picLocks noChangeAspect="1" noChangeArrowheads="1"/>
          </p:cNvPicPr>
          <p:nvPr/>
        </p:nvPicPr>
        <p:blipFill>
          <a:blip r:embed="rId3" cstate="print"/>
          <a:srcRect/>
          <a:stretch>
            <a:fillRect/>
          </a:stretch>
        </p:blipFill>
        <p:spPr bwMode="auto">
          <a:xfrm>
            <a:off x="0" y="0"/>
            <a:ext cx="9144000" cy="207745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6170"/>
          </a:xfrm>
          <a:solidFill>
            <a:schemeClr val="accent5">
              <a:lumMod val="40000"/>
              <a:lumOff val="60000"/>
            </a:schemeClr>
          </a:solidFill>
        </p:spPr>
        <p:txBody>
          <a:bodyPr>
            <a:normAutofit fontScale="90000"/>
          </a:bodyPr>
          <a:lstStyle/>
          <a:p>
            <a:r>
              <a:rPr lang="en-US" dirty="0" smtClean="0"/>
              <a:t/>
            </a:r>
            <a:br>
              <a:rPr lang="en-US" dirty="0" smtClean="0"/>
            </a:br>
            <a:r>
              <a:rPr lang="en-US" b="1" dirty="0" smtClean="0"/>
              <a:t>The check-in</a:t>
            </a:r>
            <a:br>
              <a:rPr lang="en-US" b="1" dirty="0" smtClean="0"/>
            </a:br>
            <a:r>
              <a:rPr lang="en-US" b="1" dirty="0" smtClean="0"/>
              <a:t>I have a reservation.</a:t>
            </a:r>
            <a:r>
              <a:rPr lang="th-TH" b="1" dirty="0" smtClean="0"/>
              <a:t/>
            </a:r>
            <a:br>
              <a:rPr lang="th-TH" b="1" dirty="0" smtClean="0"/>
            </a:br>
            <a:endParaRPr lang="th-TH" b="1" dirty="0"/>
          </a:p>
        </p:txBody>
      </p:sp>
      <p:pic>
        <p:nvPicPr>
          <p:cNvPr id="6146" name="Picture 2"/>
          <p:cNvPicPr>
            <a:picLocks noChangeAspect="1" noChangeArrowheads="1"/>
          </p:cNvPicPr>
          <p:nvPr/>
        </p:nvPicPr>
        <p:blipFill>
          <a:blip r:embed="rId2" cstate="print"/>
          <a:srcRect/>
          <a:stretch>
            <a:fillRect/>
          </a:stretch>
        </p:blipFill>
        <p:spPr bwMode="auto">
          <a:xfrm>
            <a:off x="1331640" y="1484784"/>
            <a:ext cx="6192688" cy="4152186"/>
          </a:xfrm>
          <a:prstGeom prst="rect">
            <a:avLst/>
          </a:prstGeom>
          <a:noFill/>
          <a:ln w="9525">
            <a:noFill/>
            <a:miter lim="800000"/>
            <a:headEnd/>
            <a:tailEnd/>
          </a:ln>
        </p:spPr>
      </p:pic>
      <p:sp>
        <p:nvSpPr>
          <p:cNvPr id="5" name="TextBox 4"/>
          <p:cNvSpPr txBox="1"/>
          <p:nvPr/>
        </p:nvSpPr>
        <p:spPr>
          <a:xfrm>
            <a:off x="755576" y="5661248"/>
            <a:ext cx="8109528" cy="954107"/>
          </a:xfrm>
          <a:prstGeom prst="rect">
            <a:avLst/>
          </a:prstGeom>
          <a:noFill/>
        </p:spPr>
        <p:txBody>
          <a:bodyPr wrap="none" rtlCol="0">
            <a:spAutoFit/>
          </a:bodyPr>
          <a:lstStyle/>
          <a:p>
            <a:pPr algn="ctr"/>
            <a:r>
              <a:rPr lang="en-US" dirty="0" smtClean="0"/>
              <a:t>Is this like the reception area of the hotel you work in?</a:t>
            </a:r>
          </a:p>
          <a:p>
            <a:pPr algn="ctr"/>
            <a:r>
              <a:rPr lang="en-US" dirty="0" smtClean="0"/>
              <a:t>How different is it?</a:t>
            </a:r>
            <a:endParaRPr lang="th-TH"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5">
              <a:lumMod val="20000"/>
              <a:lumOff val="80000"/>
            </a:schemeClr>
          </a:solidFill>
        </p:spPr>
        <p:txBody>
          <a:bodyPr>
            <a:normAutofit fontScale="90000"/>
          </a:bodyPr>
          <a:lstStyle/>
          <a:p>
            <a:r>
              <a:rPr lang="en-US" b="1" dirty="0" smtClean="0"/>
              <a:t>Look at these room types and match each to an abbreviation.</a:t>
            </a:r>
            <a:endParaRPr lang="th-TH" b="1" dirty="0"/>
          </a:p>
        </p:txBody>
      </p:sp>
      <p:sp>
        <p:nvSpPr>
          <p:cNvPr id="3" name="Content Placeholder 2"/>
          <p:cNvSpPr>
            <a:spLocks noGrp="1"/>
          </p:cNvSpPr>
          <p:nvPr>
            <p:ph idx="1"/>
          </p:nvPr>
        </p:nvSpPr>
        <p:spPr>
          <a:xfrm>
            <a:off x="3995936" y="2780928"/>
            <a:ext cx="4968552" cy="2088232"/>
          </a:xfrm>
        </p:spPr>
        <p:txBody>
          <a:bodyPr>
            <a:normAutofit/>
          </a:bodyPr>
          <a:lstStyle/>
          <a:p>
            <a:r>
              <a:rPr lang="en-US" dirty="0" smtClean="0"/>
              <a:t>Double room-one bed</a:t>
            </a:r>
          </a:p>
          <a:p>
            <a:r>
              <a:rPr lang="en-US" dirty="0" smtClean="0"/>
              <a:t>Double room-twin bed</a:t>
            </a:r>
          </a:p>
          <a:p>
            <a:r>
              <a:rPr lang="en-US" dirty="0" smtClean="0"/>
              <a:t>De-</a:t>
            </a:r>
            <a:r>
              <a:rPr lang="en-US" dirty="0" err="1" smtClean="0"/>
              <a:t>luxe</a:t>
            </a:r>
            <a:r>
              <a:rPr lang="en-US" dirty="0" smtClean="0"/>
              <a:t> double</a:t>
            </a:r>
          </a:p>
          <a:p>
            <a:endParaRPr lang="en-US" dirty="0" smtClean="0"/>
          </a:p>
          <a:p>
            <a:endParaRPr lang="th-TH" dirty="0"/>
          </a:p>
        </p:txBody>
      </p:sp>
      <p:sp>
        <p:nvSpPr>
          <p:cNvPr id="4" name="TextBox 3"/>
          <p:cNvSpPr txBox="1"/>
          <p:nvPr/>
        </p:nvSpPr>
        <p:spPr>
          <a:xfrm>
            <a:off x="0" y="1844824"/>
            <a:ext cx="9144000" cy="707886"/>
          </a:xfrm>
          <a:prstGeom prst="rect">
            <a:avLst/>
          </a:prstGeom>
          <a:solidFill>
            <a:srgbClr val="FFC000"/>
          </a:solidFill>
        </p:spPr>
        <p:txBody>
          <a:bodyPr wrap="square" rtlCol="0">
            <a:spAutoFit/>
          </a:bodyPr>
          <a:lstStyle/>
          <a:p>
            <a:pPr algn="ctr"/>
            <a:r>
              <a:rPr lang="en-US" sz="4000" b="1" dirty="0" smtClean="0"/>
              <a:t>S2	S2D		DA		S	FD		D	</a:t>
            </a:r>
            <a:endParaRPr lang="th-TH" sz="4000" b="1" dirty="0"/>
          </a:p>
        </p:txBody>
      </p:sp>
      <p:sp>
        <p:nvSpPr>
          <p:cNvPr id="5" name="Content Placeholder 2"/>
          <p:cNvSpPr txBox="1">
            <a:spLocks/>
          </p:cNvSpPr>
          <p:nvPr/>
        </p:nvSpPr>
        <p:spPr>
          <a:xfrm>
            <a:off x="395536" y="2852936"/>
            <a:ext cx="3456384" cy="216024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Single room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Twin room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One bed suite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h-TH"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Listening and pronunciation</a:t>
            </a:r>
            <a:endParaRPr lang="th-TH" b="1" dirty="0"/>
          </a:p>
        </p:txBody>
      </p:sp>
      <p:sp>
        <p:nvSpPr>
          <p:cNvPr id="3" name="Content Placeholder 2"/>
          <p:cNvSpPr>
            <a:spLocks noGrp="1"/>
          </p:cNvSpPr>
          <p:nvPr>
            <p:ph idx="1"/>
          </p:nvPr>
        </p:nvSpPr>
        <p:spPr>
          <a:xfrm>
            <a:off x="683568" y="2204864"/>
            <a:ext cx="6984776" cy="4337323"/>
          </a:xfrm>
          <a:solidFill>
            <a:srgbClr val="FFFFCC"/>
          </a:solidFill>
        </p:spPr>
        <p:txBody>
          <a:bodyPr/>
          <a:lstStyle/>
          <a:p>
            <a:pPr>
              <a:buNone/>
            </a:pPr>
            <a:r>
              <a:rPr lang="en-US" dirty="0" smtClean="0"/>
              <a:t>	</a:t>
            </a:r>
            <a:r>
              <a:rPr lang="en-US" sz="4000" dirty="0" smtClean="0">
                <a:latin typeface="Monotype Corsiva" pitchFamily="66" charset="0"/>
              </a:rPr>
              <a:t>Dear Sir,</a:t>
            </a:r>
          </a:p>
          <a:p>
            <a:pPr>
              <a:buNone/>
            </a:pPr>
            <a:r>
              <a:rPr lang="en-US" sz="4000" dirty="0" smtClean="0">
                <a:latin typeface="Monotype Corsiva" pitchFamily="66" charset="0"/>
              </a:rPr>
              <a:t>	I ‘d like to reserve a double room with bath, from 18-21 July, if possible with a balcony.</a:t>
            </a:r>
          </a:p>
          <a:p>
            <a:pPr>
              <a:buNone/>
            </a:pPr>
            <a:r>
              <a:rPr lang="en-US" sz="4000" dirty="0" smtClean="0">
                <a:latin typeface="Monotype Corsiva" pitchFamily="66" charset="0"/>
              </a:rPr>
              <a:t>	Yours sincerely,</a:t>
            </a:r>
          </a:p>
          <a:p>
            <a:pPr>
              <a:buNone/>
            </a:pPr>
            <a:r>
              <a:rPr lang="en-US" sz="4000" dirty="0" smtClean="0">
                <a:latin typeface="Monotype Corsiva" pitchFamily="66" charset="0"/>
              </a:rPr>
              <a:t>	Jacques </a:t>
            </a:r>
            <a:r>
              <a:rPr lang="en-US" sz="4000" dirty="0" err="1" smtClean="0">
                <a:latin typeface="Monotype Corsiva" pitchFamily="66" charset="0"/>
              </a:rPr>
              <a:t>Bouvier</a:t>
            </a:r>
            <a:endParaRPr lang="th-TH" sz="4000" dirty="0">
              <a:latin typeface="Monotype Corsiva" pitchFamily="66" charset="0"/>
            </a:endParaRPr>
          </a:p>
        </p:txBody>
      </p:sp>
      <p:sp>
        <p:nvSpPr>
          <p:cNvPr id="5" name="TextBox 4"/>
          <p:cNvSpPr txBox="1"/>
          <p:nvPr/>
        </p:nvSpPr>
        <p:spPr>
          <a:xfrm>
            <a:off x="251520" y="1268760"/>
            <a:ext cx="8640960" cy="954107"/>
          </a:xfrm>
          <a:prstGeom prst="rect">
            <a:avLst/>
          </a:prstGeom>
          <a:noFill/>
        </p:spPr>
        <p:txBody>
          <a:bodyPr wrap="square" rtlCol="0">
            <a:spAutoFit/>
          </a:bodyPr>
          <a:lstStyle/>
          <a:p>
            <a:r>
              <a:rPr lang="en-US" dirty="0" smtClean="0"/>
              <a:t>Read Mr. </a:t>
            </a:r>
            <a:r>
              <a:rPr lang="en-US" dirty="0" err="1" smtClean="0"/>
              <a:t>Bouvier’s</a:t>
            </a:r>
            <a:r>
              <a:rPr lang="en-US" dirty="0" smtClean="0"/>
              <a:t> e-mail. Is there a room available for him?  Complete the reservation chart.</a:t>
            </a:r>
            <a:endParaRPr lang="th-TH"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Listening to Mr. </a:t>
            </a:r>
            <a:r>
              <a:rPr lang="en-US" b="1" dirty="0" err="1" smtClean="0"/>
              <a:t>Bouvier</a:t>
            </a:r>
            <a:endParaRPr lang="th-TH" b="1" dirty="0"/>
          </a:p>
        </p:txBody>
      </p:sp>
      <p:sp>
        <p:nvSpPr>
          <p:cNvPr id="3" name="Content Placeholder 2"/>
          <p:cNvSpPr>
            <a:spLocks noGrp="1"/>
          </p:cNvSpPr>
          <p:nvPr>
            <p:ph idx="1"/>
          </p:nvPr>
        </p:nvSpPr>
        <p:spPr/>
        <p:txBody>
          <a:bodyPr/>
          <a:lstStyle/>
          <a:p>
            <a:r>
              <a:rPr lang="en-US" dirty="0" smtClean="0"/>
              <a:t>He wants to change his reservation.</a:t>
            </a:r>
          </a:p>
          <a:p>
            <a:r>
              <a:rPr lang="en-US" dirty="0" smtClean="0"/>
              <a:t>Is there a suitable room available?</a:t>
            </a:r>
          </a:p>
          <a:p>
            <a:r>
              <a:rPr lang="en-US" dirty="0" smtClean="0"/>
              <a:t>Make changes to the chart.</a:t>
            </a:r>
            <a:endParaRPr lang="th-TH"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1520" y="404664"/>
          <a:ext cx="8640960" cy="6065520"/>
        </p:xfrm>
        <a:graphic>
          <a:graphicData uri="http://schemas.openxmlformats.org/drawingml/2006/table">
            <a:tbl>
              <a:tblPr firstRow="1" bandRow="1">
                <a:tableStyleId>{5C22544A-7EE6-4342-B048-85BDC9FD1C3A}</a:tableStyleId>
              </a:tblPr>
              <a:tblGrid>
                <a:gridCol w="2160240"/>
                <a:gridCol w="2160240"/>
                <a:gridCol w="2160240"/>
                <a:gridCol w="2160240"/>
              </a:tblGrid>
              <a:tr h="370840">
                <a:tc>
                  <a:txBody>
                    <a:bodyPr/>
                    <a:lstStyle/>
                    <a:p>
                      <a:r>
                        <a:rPr lang="en-US" sz="2000" b="0" dirty="0" smtClean="0">
                          <a:solidFill>
                            <a:schemeClr val="tx1"/>
                          </a:solidFill>
                          <a:latin typeface="Arial Narrow" pitchFamily="34" charset="0"/>
                        </a:rPr>
                        <a:t>ROOM</a:t>
                      </a:r>
                      <a:r>
                        <a:rPr lang="en-US" sz="2000" b="0" baseline="0" dirty="0" smtClean="0">
                          <a:solidFill>
                            <a:schemeClr val="tx1"/>
                          </a:solidFill>
                          <a:latin typeface="Arial Narrow" pitchFamily="34" charset="0"/>
                        </a:rPr>
                        <a:t> NO:</a:t>
                      </a:r>
                    </a:p>
                    <a:p>
                      <a:r>
                        <a:rPr lang="en-US" sz="2000" b="0" baseline="0" dirty="0" smtClean="0">
                          <a:solidFill>
                            <a:schemeClr val="tx1"/>
                          </a:solidFill>
                          <a:latin typeface="Arial Narrow" pitchFamily="34" charset="0"/>
                        </a:rPr>
                        <a:t>ROOM TYPE:</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000" b="0" dirty="0" smtClean="0">
                          <a:solidFill>
                            <a:schemeClr val="tx1"/>
                          </a:solidFill>
                          <a:latin typeface="Arial Narrow" pitchFamily="34" charset="0"/>
                        </a:rPr>
                        <a:t>402</a:t>
                      </a:r>
                    </a:p>
                    <a:p>
                      <a:r>
                        <a:rPr lang="en-US" sz="2000" b="0" dirty="0" smtClean="0">
                          <a:solidFill>
                            <a:schemeClr val="tx1"/>
                          </a:solidFill>
                          <a:latin typeface="Arial Narrow" pitchFamily="34" charset="0"/>
                        </a:rPr>
                        <a:t>S-BATH</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000" b="0" dirty="0" smtClean="0">
                          <a:solidFill>
                            <a:schemeClr val="tx1"/>
                          </a:solidFill>
                          <a:latin typeface="Arial Narrow" pitchFamily="34" charset="0"/>
                        </a:rPr>
                        <a:t>421</a:t>
                      </a:r>
                    </a:p>
                    <a:p>
                      <a:r>
                        <a:rPr lang="en-US" sz="2000" b="0" dirty="0" smtClean="0">
                          <a:solidFill>
                            <a:schemeClr val="tx1"/>
                          </a:solidFill>
                          <a:latin typeface="Arial Narrow" pitchFamily="34" charset="0"/>
                        </a:rPr>
                        <a:t>D-SHOWER</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000" b="0" dirty="0" smtClean="0">
                          <a:solidFill>
                            <a:schemeClr val="tx1"/>
                          </a:solidFill>
                          <a:latin typeface="Arial Narrow" pitchFamily="34" charset="0"/>
                        </a:rPr>
                        <a:t>437</a:t>
                      </a:r>
                    </a:p>
                    <a:p>
                      <a:r>
                        <a:rPr lang="en-US" sz="2000" b="0" dirty="0" smtClean="0">
                          <a:solidFill>
                            <a:schemeClr val="tx1"/>
                          </a:solidFill>
                          <a:latin typeface="Arial Narrow" pitchFamily="34" charset="0"/>
                        </a:rPr>
                        <a:t>D-BATH, BALCONY</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70840">
                <a:tc>
                  <a:txBody>
                    <a:bodyPr/>
                    <a:lstStyle/>
                    <a:p>
                      <a:r>
                        <a:rPr lang="en-US" sz="2000" b="0" dirty="0" smtClean="0">
                          <a:solidFill>
                            <a:schemeClr val="tx1"/>
                          </a:solidFill>
                          <a:latin typeface="Arial Narrow" pitchFamily="34" charset="0"/>
                        </a:rPr>
                        <a:t>DATE</a:t>
                      </a:r>
                    </a:p>
                    <a:p>
                      <a:r>
                        <a:rPr lang="en-US" sz="2000" b="0" dirty="0" smtClean="0">
                          <a:solidFill>
                            <a:schemeClr val="tx1"/>
                          </a:solidFill>
                          <a:latin typeface="Arial Narrow" pitchFamily="34" charset="0"/>
                        </a:rPr>
                        <a:t>JULY</a:t>
                      </a:r>
                    </a:p>
                    <a:p>
                      <a:r>
                        <a:rPr lang="en-US" sz="2000" b="0" dirty="0" smtClean="0">
                          <a:solidFill>
                            <a:schemeClr val="tx1"/>
                          </a:solidFill>
                          <a:latin typeface="Arial Narrow" pitchFamily="34" charset="0"/>
                        </a:rPr>
                        <a:t>12</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0" dirty="0" smtClean="0">
                        <a:solidFill>
                          <a:schemeClr val="tx1"/>
                        </a:solidFill>
                        <a:latin typeface="Arial Narrow" pitchFamily="34" charset="0"/>
                      </a:endParaRPr>
                    </a:p>
                    <a:p>
                      <a:endParaRPr lang="en-US" sz="2000" b="0" dirty="0" smtClean="0">
                        <a:solidFill>
                          <a:schemeClr val="tx1"/>
                        </a:solidFill>
                        <a:latin typeface="Arial Narrow" pitchFamily="34" charset="0"/>
                      </a:endParaRPr>
                    </a:p>
                    <a:p>
                      <a:r>
                        <a:rPr lang="en-US" sz="2000" b="0" dirty="0" smtClean="0">
                          <a:solidFill>
                            <a:schemeClr val="tx1"/>
                          </a:solidFill>
                          <a:latin typeface="Arial Narrow" pitchFamily="34" charset="0"/>
                        </a:rPr>
                        <a:t>MS. SUNG</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13</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MS. SUNG</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14</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15</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YAMOTO</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16</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MS. SADLER</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Narrow" pitchFamily="34" charset="0"/>
                        </a:rPr>
                        <a:t>MR. YAMOTO</a:t>
                      </a:r>
                      <a:endParaRPr lang="th-TH" sz="2000" b="0" dirty="0" smtClean="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17</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CORELLI</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J. GREEN</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18</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19</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20</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KLEE</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21</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JONES</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KLEE</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22</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JONES</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chemeClr val="tx1"/>
                          </a:solidFill>
                          <a:latin typeface="Arial Narrow" pitchFamily="34" charset="0"/>
                        </a:rPr>
                        <a:t>MR. KLEE</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latin typeface="Arial Narrow" pitchFamily="34" charset="0"/>
                        </a:rPr>
                        <a:t>23</a:t>
                      </a:r>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h-TH" sz="2000" b="0"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normAutofit fontScale="90000"/>
          </a:bodyPr>
          <a:lstStyle/>
          <a:p>
            <a:r>
              <a:rPr lang="en-US" b="1" dirty="0" smtClean="0"/>
              <a:t>Look at these days and dates, then listening and repeat them.</a:t>
            </a:r>
            <a:endParaRPr lang="th-TH" b="1" dirty="0"/>
          </a:p>
        </p:txBody>
      </p:sp>
      <p:sp>
        <p:nvSpPr>
          <p:cNvPr id="3" name="Content Placeholder 2"/>
          <p:cNvSpPr>
            <a:spLocks noGrp="1"/>
          </p:cNvSpPr>
          <p:nvPr>
            <p:ph idx="1"/>
          </p:nvPr>
        </p:nvSpPr>
        <p:spPr/>
        <p:txBody>
          <a:bodyPr>
            <a:normAutofit/>
          </a:bodyPr>
          <a:lstStyle/>
          <a:p>
            <a:r>
              <a:rPr lang="en-US" dirty="0" smtClean="0"/>
              <a:t>Monday Tuesday Wednesday Thursday Friday Saturday Sunday</a:t>
            </a:r>
          </a:p>
          <a:p>
            <a:r>
              <a:rPr lang="en-US" dirty="0" smtClean="0"/>
              <a:t>1</a:t>
            </a:r>
            <a:r>
              <a:rPr lang="en-US" baseline="30000" dirty="0" smtClean="0"/>
              <a:t>st</a:t>
            </a:r>
            <a:r>
              <a:rPr lang="en-US" dirty="0" smtClean="0"/>
              <a:t> January 2</a:t>
            </a:r>
            <a:r>
              <a:rPr lang="en-US" baseline="30000" dirty="0" smtClean="0"/>
              <a:t>nd</a:t>
            </a:r>
            <a:r>
              <a:rPr lang="en-US" dirty="0" smtClean="0"/>
              <a:t> February 3</a:t>
            </a:r>
            <a:r>
              <a:rPr lang="en-US" baseline="30000" dirty="0" smtClean="0"/>
              <a:t>rd</a:t>
            </a:r>
            <a:r>
              <a:rPr lang="en-US" dirty="0" smtClean="0"/>
              <a:t> March 4</a:t>
            </a:r>
            <a:r>
              <a:rPr lang="en-US" baseline="30000" dirty="0" smtClean="0"/>
              <a:t>th</a:t>
            </a:r>
            <a:r>
              <a:rPr lang="en-US" dirty="0" smtClean="0"/>
              <a:t> April </a:t>
            </a:r>
          </a:p>
          <a:p>
            <a:pPr>
              <a:buNone/>
            </a:pPr>
            <a:r>
              <a:rPr lang="en-US" dirty="0" smtClean="0"/>
              <a:t>	5</a:t>
            </a:r>
            <a:r>
              <a:rPr lang="en-US" baseline="30000" dirty="0" smtClean="0"/>
              <a:t>th</a:t>
            </a:r>
            <a:r>
              <a:rPr lang="en-US" dirty="0" smtClean="0"/>
              <a:t> May 6</a:t>
            </a:r>
            <a:r>
              <a:rPr lang="en-US" baseline="30000" dirty="0" smtClean="0"/>
              <a:t>th</a:t>
            </a:r>
            <a:r>
              <a:rPr lang="en-US" dirty="0" smtClean="0"/>
              <a:t> June 7</a:t>
            </a:r>
            <a:r>
              <a:rPr lang="en-US" baseline="30000" dirty="0" smtClean="0"/>
              <a:t>th</a:t>
            </a:r>
            <a:r>
              <a:rPr lang="en-US" dirty="0" smtClean="0"/>
              <a:t> July 8</a:t>
            </a:r>
            <a:r>
              <a:rPr lang="en-US" baseline="30000" dirty="0" smtClean="0"/>
              <a:t>th</a:t>
            </a:r>
            <a:r>
              <a:rPr lang="en-US" dirty="0" smtClean="0"/>
              <a:t> August </a:t>
            </a:r>
          </a:p>
          <a:p>
            <a:pPr>
              <a:buNone/>
            </a:pPr>
            <a:r>
              <a:rPr lang="en-US" dirty="0" smtClean="0"/>
              <a:t>	9</a:t>
            </a:r>
            <a:r>
              <a:rPr lang="en-US" baseline="30000" dirty="0" smtClean="0"/>
              <a:t>th</a:t>
            </a:r>
            <a:r>
              <a:rPr lang="en-US" dirty="0" smtClean="0"/>
              <a:t> September 10</a:t>
            </a:r>
            <a:r>
              <a:rPr lang="en-US" baseline="30000" dirty="0" smtClean="0"/>
              <a:t>th</a:t>
            </a:r>
            <a:r>
              <a:rPr lang="en-US" dirty="0" smtClean="0"/>
              <a:t> October 11</a:t>
            </a:r>
            <a:r>
              <a:rPr lang="en-US" baseline="30000" dirty="0" smtClean="0"/>
              <a:t>th</a:t>
            </a:r>
            <a:r>
              <a:rPr lang="en-US" dirty="0" smtClean="0"/>
              <a:t> November 12</a:t>
            </a:r>
            <a:r>
              <a:rPr lang="en-US" baseline="30000" dirty="0" smtClean="0"/>
              <a:t>th</a:t>
            </a:r>
            <a:r>
              <a:rPr lang="en-US" dirty="0" smtClean="0"/>
              <a:t> December.</a:t>
            </a:r>
          </a:p>
          <a:p>
            <a:r>
              <a:rPr lang="en-US" dirty="0" smtClean="0"/>
              <a:t>First, twenty first, thirty first, second, twenty second, third, twenty third, forth, twenty forth</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Ask your partner</a:t>
            </a:r>
            <a:endParaRPr lang="th-TH" b="1" dirty="0"/>
          </a:p>
        </p:txBody>
      </p:sp>
      <p:sp>
        <p:nvSpPr>
          <p:cNvPr id="3" name="Content Placeholder 2"/>
          <p:cNvSpPr>
            <a:spLocks noGrp="1"/>
          </p:cNvSpPr>
          <p:nvPr>
            <p:ph idx="1"/>
          </p:nvPr>
        </p:nvSpPr>
        <p:spPr/>
        <p:txBody>
          <a:bodyPr/>
          <a:lstStyle/>
          <a:p>
            <a:r>
              <a:rPr lang="en-US" dirty="0" smtClean="0"/>
              <a:t>What’s today date?</a:t>
            </a:r>
          </a:p>
          <a:p>
            <a:r>
              <a:rPr lang="en-US" dirty="0" smtClean="0"/>
              <a:t>What’s your day off?</a:t>
            </a:r>
          </a:p>
          <a:p>
            <a:r>
              <a:rPr lang="en-US" dirty="0" smtClean="0"/>
              <a:t>When’ is the next national holiday?</a:t>
            </a:r>
          </a:p>
          <a:p>
            <a:r>
              <a:rPr lang="en-US" dirty="0" smtClean="0"/>
              <a:t>When do you go on holiday?</a:t>
            </a:r>
          </a:p>
          <a:p>
            <a:r>
              <a:rPr lang="en-US" dirty="0" smtClean="0"/>
              <a:t>When’s your birthday?</a:t>
            </a:r>
            <a:endParaRPr lang="th-TH"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Language focus &amp; practice</a:t>
            </a:r>
            <a:endParaRPr lang="th-TH" b="1" dirty="0"/>
          </a:p>
        </p:txBody>
      </p:sp>
      <p:sp>
        <p:nvSpPr>
          <p:cNvPr id="3" name="Content Placeholder 2"/>
          <p:cNvSpPr>
            <a:spLocks noGrp="1"/>
          </p:cNvSpPr>
          <p:nvPr>
            <p:ph idx="1"/>
          </p:nvPr>
        </p:nvSpPr>
        <p:spPr>
          <a:xfrm>
            <a:off x="323528" y="1340768"/>
            <a:ext cx="8568952" cy="5328592"/>
          </a:xfrm>
          <a:solidFill>
            <a:srgbClr val="FFFFCC"/>
          </a:solidFill>
        </p:spPr>
        <p:txBody>
          <a:bodyPr>
            <a:normAutofit fontScale="92500" lnSpcReduction="10000"/>
          </a:bodyPr>
          <a:lstStyle/>
          <a:p>
            <a:r>
              <a:rPr lang="en-US" dirty="0" smtClean="0"/>
              <a:t>Reading and writing</a:t>
            </a:r>
          </a:p>
          <a:p>
            <a:pPr>
              <a:buNone/>
            </a:pPr>
            <a:r>
              <a:rPr lang="en-US" dirty="0" smtClean="0"/>
              <a:t>	Dear Mr. </a:t>
            </a:r>
            <a:r>
              <a:rPr lang="en-US" dirty="0" err="1" smtClean="0"/>
              <a:t>Bouvier</a:t>
            </a:r>
            <a:r>
              <a:rPr lang="en-US" dirty="0" smtClean="0"/>
              <a:t>,</a:t>
            </a:r>
          </a:p>
          <a:p>
            <a:pPr>
              <a:buNone/>
            </a:pPr>
            <a:r>
              <a:rPr lang="en-US" dirty="0" smtClean="0"/>
              <a:t>	Further to our earlier telephone conversation, we are pleased to confirm your new booking as follows:</a:t>
            </a:r>
          </a:p>
          <a:p>
            <a:pPr>
              <a:buNone/>
            </a:pPr>
            <a:r>
              <a:rPr lang="en-US" dirty="0" smtClean="0"/>
              <a:t>	</a:t>
            </a:r>
            <a:r>
              <a:rPr lang="en-US" sz="2400" dirty="0" smtClean="0"/>
              <a:t>Arrival: 		19 July 		Departure: 22 July</a:t>
            </a:r>
          </a:p>
          <a:p>
            <a:pPr>
              <a:buNone/>
            </a:pPr>
            <a:r>
              <a:rPr lang="en-US" sz="2400" dirty="0" smtClean="0"/>
              <a:t>	Room Type:		Double room with bath and balcony</a:t>
            </a:r>
          </a:p>
          <a:p>
            <a:pPr>
              <a:buNone/>
            </a:pPr>
            <a:r>
              <a:rPr lang="en-US" sz="2400" dirty="0" smtClean="0"/>
              <a:t>	Room rate:		$189</a:t>
            </a:r>
          </a:p>
          <a:p>
            <a:pPr>
              <a:buNone/>
            </a:pPr>
            <a:r>
              <a:rPr lang="en-US" sz="2400" dirty="0" smtClean="0"/>
              <a:t>	Confirmation:	JU19FD1 408</a:t>
            </a:r>
          </a:p>
          <a:p>
            <a:pPr>
              <a:buNone/>
            </a:pPr>
            <a:r>
              <a:rPr lang="en-US" sz="2400" dirty="0" smtClean="0"/>
              <a:t>	</a:t>
            </a:r>
            <a:r>
              <a:rPr lang="en-US" sz="3000" dirty="0" smtClean="0"/>
              <a:t>We look forward to welcoming you on 19 July.</a:t>
            </a:r>
          </a:p>
          <a:p>
            <a:pPr>
              <a:buNone/>
            </a:pPr>
            <a:r>
              <a:rPr lang="en-US" sz="3000" dirty="0" smtClean="0"/>
              <a:t>	Yours sincerely</a:t>
            </a:r>
            <a:endParaRPr lang="th-TH"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052736"/>
          </a:xfrm>
          <a:solidFill>
            <a:schemeClr val="accent3">
              <a:lumMod val="60000"/>
              <a:lumOff val="40000"/>
            </a:schemeClr>
          </a:solidFill>
        </p:spPr>
        <p:txBody>
          <a:bodyPr>
            <a:normAutofit fontScale="90000"/>
          </a:bodyPr>
          <a:lstStyle/>
          <a:p>
            <a:r>
              <a:rPr lang="en-US" b="1" dirty="0" smtClean="0"/>
              <a:t>Ms. Sung wants to change her reservation. </a:t>
            </a:r>
            <a:endParaRPr lang="th-TH" b="1" dirty="0"/>
          </a:p>
        </p:txBody>
      </p:sp>
      <p:sp>
        <p:nvSpPr>
          <p:cNvPr id="3" name="Content Placeholder 2"/>
          <p:cNvSpPr>
            <a:spLocks noGrp="1"/>
          </p:cNvSpPr>
          <p:nvPr>
            <p:ph idx="1"/>
          </p:nvPr>
        </p:nvSpPr>
        <p:spPr>
          <a:solidFill>
            <a:srgbClr val="FFFFCC"/>
          </a:solidFill>
        </p:spPr>
        <p:txBody>
          <a:bodyPr/>
          <a:lstStyle/>
          <a:p>
            <a:pPr>
              <a:buNone/>
            </a:pPr>
            <a:r>
              <a:rPr lang="en-US" dirty="0" smtClean="0"/>
              <a:t>	</a:t>
            </a:r>
            <a:r>
              <a:rPr lang="en-US" sz="4000" dirty="0" smtClean="0">
                <a:latin typeface="Monotype Corsiva" pitchFamily="66" charset="0"/>
              </a:rPr>
              <a:t>Dear Sir,</a:t>
            </a:r>
          </a:p>
          <a:p>
            <a:pPr>
              <a:buNone/>
            </a:pPr>
            <a:r>
              <a:rPr lang="en-US" sz="4000" dirty="0" smtClean="0">
                <a:latin typeface="Monotype Corsiva" pitchFamily="66" charset="0"/>
              </a:rPr>
              <a:t>	I have a reservation for two nights, the 12</a:t>
            </a:r>
            <a:r>
              <a:rPr lang="en-US" sz="4000" baseline="30000" dirty="0" smtClean="0">
                <a:latin typeface="Monotype Corsiva" pitchFamily="66" charset="0"/>
              </a:rPr>
              <a:t>th</a:t>
            </a:r>
            <a:r>
              <a:rPr lang="en-US" sz="4000" dirty="0" smtClean="0">
                <a:latin typeface="Monotype Corsiva" pitchFamily="66" charset="0"/>
              </a:rPr>
              <a:t> and 13</a:t>
            </a:r>
            <a:r>
              <a:rPr lang="en-US" sz="4000" baseline="30000" dirty="0" smtClean="0">
                <a:latin typeface="Monotype Corsiva" pitchFamily="66" charset="0"/>
              </a:rPr>
              <a:t>th</a:t>
            </a:r>
            <a:r>
              <a:rPr lang="en-US" sz="4000" dirty="0" smtClean="0">
                <a:latin typeface="Monotype Corsiva" pitchFamily="66" charset="0"/>
              </a:rPr>
              <a:t> July for a single room with bath. I would like to change the dates, if possible, to the 15</a:t>
            </a:r>
            <a:r>
              <a:rPr lang="en-US" sz="4000" baseline="30000" dirty="0" smtClean="0">
                <a:latin typeface="Monotype Corsiva" pitchFamily="66" charset="0"/>
              </a:rPr>
              <a:t>th</a:t>
            </a:r>
            <a:r>
              <a:rPr lang="en-US" sz="4000" dirty="0" smtClean="0">
                <a:latin typeface="Monotype Corsiva" pitchFamily="66" charset="0"/>
              </a:rPr>
              <a:t> and 16</a:t>
            </a:r>
            <a:r>
              <a:rPr lang="en-US" sz="4000" baseline="30000" dirty="0" smtClean="0">
                <a:latin typeface="Monotype Corsiva" pitchFamily="66" charset="0"/>
              </a:rPr>
              <a:t>th</a:t>
            </a:r>
            <a:r>
              <a:rPr lang="en-US" sz="4000" dirty="0" smtClean="0">
                <a:latin typeface="Monotype Corsiva" pitchFamily="66" charset="0"/>
              </a:rPr>
              <a:t> July.</a:t>
            </a:r>
          </a:p>
          <a:p>
            <a:pPr>
              <a:buNone/>
            </a:pPr>
            <a:endParaRPr lang="th-TH"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a:solidFill>
            <a:schemeClr val="accent3">
              <a:lumMod val="60000"/>
              <a:lumOff val="40000"/>
            </a:schemeClr>
          </a:solidFill>
        </p:spPr>
        <p:txBody>
          <a:bodyPr>
            <a:normAutofit fontScale="90000"/>
          </a:bodyPr>
          <a:lstStyle/>
          <a:p>
            <a:r>
              <a:rPr lang="en-US" b="1" dirty="0" smtClean="0"/>
              <a:t>Put these phrases into correct order to complete the letter.</a:t>
            </a:r>
            <a:endParaRPr lang="th-TH" b="1" dirty="0"/>
          </a:p>
        </p:txBody>
      </p:sp>
      <p:sp>
        <p:nvSpPr>
          <p:cNvPr id="3" name="Content Placeholder 2"/>
          <p:cNvSpPr>
            <a:spLocks noGrp="1"/>
          </p:cNvSpPr>
          <p:nvPr>
            <p:ph sz="half" idx="1"/>
          </p:nvPr>
        </p:nvSpPr>
        <p:spPr>
          <a:xfrm>
            <a:off x="0" y="1340768"/>
            <a:ext cx="4495800" cy="5517232"/>
          </a:xfrm>
          <a:solidFill>
            <a:schemeClr val="accent1">
              <a:lumMod val="20000"/>
              <a:lumOff val="80000"/>
            </a:schemeClr>
          </a:solidFill>
        </p:spPr>
        <p:txBody>
          <a:bodyPr>
            <a:normAutofit/>
          </a:bodyPr>
          <a:lstStyle/>
          <a:p>
            <a:pPr>
              <a:buNone/>
            </a:pPr>
            <a:r>
              <a:rPr lang="en-US" dirty="0" smtClean="0"/>
              <a:t>….. Dear Ms. Sung,</a:t>
            </a:r>
          </a:p>
          <a:p>
            <a:pPr>
              <a:buNone/>
            </a:pPr>
            <a:r>
              <a:rPr lang="en-US" dirty="0" smtClean="0"/>
              <a:t>….. Thank you for your e-mail of…</a:t>
            </a:r>
          </a:p>
          <a:p>
            <a:pPr>
              <a:buNone/>
            </a:pPr>
            <a:r>
              <a:rPr lang="en-US" dirty="0" smtClean="0"/>
              <a:t>….. Your new reservation as follows:</a:t>
            </a:r>
          </a:p>
          <a:p>
            <a:pPr>
              <a:buNone/>
            </a:pPr>
            <a:r>
              <a:rPr lang="en-US" dirty="0" smtClean="0"/>
              <a:t>….. We are pleased to confirm.</a:t>
            </a:r>
          </a:p>
          <a:p>
            <a:pPr>
              <a:buNone/>
            </a:pPr>
            <a:r>
              <a:rPr lang="en-US" dirty="0" smtClean="0"/>
              <a:t>…… to welcoming you on the 15</a:t>
            </a:r>
            <a:r>
              <a:rPr lang="en-US" baseline="30000" dirty="0" smtClean="0"/>
              <a:t>th</a:t>
            </a:r>
            <a:r>
              <a:rPr lang="en-US" dirty="0" smtClean="0"/>
              <a:t> July.</a:t>
            </a:r>
          </a:p>
          <a:p>
            <a:pPr>
              <a:buNone/>
            </a:pPr>
            <a:r>
              <a:rPr lang="en-US" dirty="0" smtClean="0"/>
              <a:t>….. Confirmation: JU15 52B 393</a:t>
            </a:r>
            <a:endParaRPr lang="th-TH" dirty="0"/>
          </a:p>
        </p:txBody>
      </p:sp>
      <p:sp>
        <p:nvSpPr>
          <p:cNvPr id="4" name="Content Placeholder 3"/>
          <p:cNvSpPr>
            <a:spLocks noGrp="1"/>
          </p:cNvSpPr>
          <p:nvPr>
            <p:ph sz="half" idx="2"/>
          </p:nvPr>
        </p:nvSpPr>
        <p:spPr>
          <a:xfrm>
            <a:off x="4648200" y="1340768"/>
            <a:ext cx="4495800" cy="5517232"/>
          </a:xfrm>
          <a:solidFill>
            <a:schemeClr val="accent5">
              <a:lumMod val="20000"/>
              <a:lumOff val="80000"/>
            </a:schemeClr>
          </a:solidFill>
        </p:spPr>
        <p:txBody>
          <a:bodyPr>
            <a:normAutofit/>
          </a:bodyPr>
          <a:lstStyle/>
          <a:p>
            <a:pPr>
              <a:buNone/>
            </a:pPr>
            <a:r>
              <a:rPr lang="en-US" dirty="0" smtClean="0"/>
              <a:t>... Arrival: 15</a:t>
            </a:r>
            <a:r>
              <a:rPr lang="en-US" baseline="30000" dirty="0" smtClean="0"/>
              <a:t>th</a:t>
            </a:r>
            <a:r>
              <a:rPr lang="en-US" dirty="0" smtClean="0"/>
              <a:t> July Departure: 17</a:t>
            </a:r>
            <a:r>
              <a:rPr lang="en-US" baseline="30000" dirty="0" smtClean="0"/>
              <a:t>th</a:t>
            </a:r>
            <a:r>
              <a:rPr lang="en-US" dirty="0" smtClean="0"/>
              <a:t> July.</a:t>
            </a:r>
          </a:p>
          <a:p>
            <a:pPr>
              <a:buNone/>
            </a:pPr>
            <a:r>
              <a:rPr lang="en-US" dirty="0" smtClean="0"/>
              <a:t>... Room rate: $99 per night</a:t>
            </a:r>
          </a:p>
          <a:p>
            <a:pPr>
              <a:buNone/>
            </a:pPr>
            <a:r>
              <a:rPr lang="en-US" dirty="0" smtClean="0"/>
              <a:t>... We look forward</a:t>
            </a:r>
          </a:p>
          <a:p>
            <a:pPr>
              <a:buNone/>
            </a:pPr>
            <a:r>
              <a:rPr lang="en-US" dirty="0" smtClean="0"/>
              <a:t>… Room type: single room with bath</a:t>
            </a:r>
          </a:p>
          <a:p>
            <a:pPr>
              <a:buNone/>
            </a:pPr>
            <a:r>
              <a:rPr lang="en-US" dirty="0" smtClean="0"/>
              <a:t>… Kind Regards,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0.gstatic.com/images?q=tbn:ANd9GcQtHlDZo5IIt7GsMhb91AuiE2lUETE-sek8t9EGXZl5TaqYGdxU">
            <a:hlinkClick r:id="rId2"/>
          </p:cNvPr>
          <p:cNvPicPr>
            <a:picLocks noChangeAspect="1" noChangeArrowheads="1"/>
          </p:cNvPicPr>
          <p:nvPr/>
        </p:nvPicPr>
        <p:blipFill>
          <a:blip r:embed="rId3" cstate="print"/>
          <a:srcRect/>
          <a:stretch>
            <a:fillRect/>
          </a:stretch>
        </p:blipFill>
        <p:spPr bwMode="auto">
          <a:xfrm>
            <a:off x="467544" y="548680"/>
            <a:ext cx="8319939" cy="4608512"/>
          </a:xfrm>
          <a:prstGeom prst="rect">
            <a:avLst/>
          </a:prstGeom>
          <a:noFill/>
        </p:spPr>
      </p:pic>
      <p:sp>
        <p:nvSpPr>
          <p:cNvPr id="2" name="Title 1"/>
          <p:cNvSpPr>
            <a:spLocks noGrp="1"/>
          </p:cNvSpPr>
          <p:nvPr>
            <p:ph type="ctrTitle"/>
          </p:nvPr>
        </p:nvSpPr>
        <p:spPr>
          <a:xfrm>
            <a:off x="1691680" y="4077072"/>
            <a:ext cx="5976664" cy="1080120"/>
          </a:xfrm>
        </p:spPr>
        <p:txBody>
          <a:bodyPr/>
          <a:lstStyle/>
          <a:p>
            <a:r>
              <a:rPr lang="en-US" dirty="0" smtClean="0">
                <a:solidFill>
                  <a:srgbClr val="FFFF00"/>
                </a:solidFill>
              </a:rPr>
              <a:t>English for Hotel Industry</a:t>
            </a:r>
            <a:endParaRPr lang="th-TH" dirty="0">
              <a:solidFill>
                <a:srgbClr val="FFFF00"/>
              </a:solidFill>
            </a:endParaRPr>
          </a:p>
        </p:txBody>
      </p:sp>
      <p:sp>
        <p:nvSpPr>
          <p:cNvPr id="3" name="Subtitle 2"/>
          <p:cNvSpPr>
            <a:spLocks noGrp="1"/>
          </p:cNvSpPr>
          <p:nvPr>
            <p:ph type="subTitle" idx="1"/>
          </p:nvPr>
        </p:nvSpPr>
        <p:spPr>
          <a:xfrm>
            <a:off x="1475656" y="5373216"/>
            <a:ext cx="6400800" cy="1176536"/>
          </a:xfrm>
        </p:spPr>
        <p:txBody>
          <a:bodyPr>
            <a:normAutofit fontScale="55000" lnSpcReduction="20000"/>
          </a:bodyPr>
          <a:lstStyle/>
          <a:p>
            <a:r>
              <a:rPr lang="en-US" dirty="0" smtClean="0"/>
              <a:t>March 2014</a:t>
            </a:r>
          </a:p>
          <a:p>
            <a:r>
              <a:rPr lang="en-US" dirty="0" smtClean="0"/>
              <a:t>Based on “Be My Guest”</a:t>
            </a:r>
          </a:p>
          <a:p>
            <a:r>
              <a:rPr lang="en-US" dirty="0" smtClean="0"/>
              <a:t>Written by: Francis O’Hara</a:t>
            </a:r>
          </a:p>
          <a:p>
            <a:r>
              <a:rPr lang="en-US" dirty="0" smtClean="0"/>
              <a:t>Cambridge University Press</a:t>
            </a:r>
            <a:endParaRPr lang="th-TH"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Personal Job file</a:t>
            </a:r>
            <a:endParaRPr lang="th-TH" b="1" dirty="0"/>
          </a:p>
        </p:txBody>
      </p:sp>
      <p:sp>
        <p:nvSpPr>
          <p:cNvPr id="6" name="Content Placeholder 5"/>
          <p:cNvSpPr>
            <a:spLocks noGrp="1"/>
          </p:cNvSpPr>
          <p:nvPr>
            <p:ph idx="1"/>
          </p:nvPr>
        </p:nvSpPr>
        <p:spPr/>
        <p:txBody>
          <a:bodyPr/>
          <a:lstStyle/>
          <a:p>
            <a:r>
              <a:rPr lang="en-US" dirty="0" smtClean="0"/>
              <a:t>Go to your Job file. Write down any new wards and phrases. Write in the dates. Complete the confirmation letter.</a:t>
            </a:r>
          </a:p>
          <a:p>
            <a:pPr>
              <a:buNone/>
            </a:pPr>
            <a:endParaRPr lang="th-TH"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Speaking practice</a:t>
            </a:r>
            <a:endParaRPr lang="th-TH" b="1" dirty="0"/>
          </a:p>
        </p:txBody>
      </p:sp>
      <p:sp>
        <p:nvSpPr>
          <p:cNvPr id="3" name="Content Placeholder 2"/>
          <p:cNvSpPr>
            <a:spLocks noGrp="1"/>
          </p:cNvSpPr>
          <p:nvPr>
            <p:ph idx="1"/>
          </p:nvPr>
        </p:nvSpPr>
        <p:spPr>
          <a:xfrm>
            <a:off x="457200" y="1268760"/>
            <a:ext cx="8229600" cy="5256584"/>
          </a:xfrm>
        </p:spPr>
        <p:txBody>
          <a:bodyPr>
            <a:normAutofit fontScale="92500"/>
          </a:bodyPr>
          <a:lstStyle/>
          <a:p>
            <a:pPr>
              <a:buNone/>
            </a:pPr>
            <a:r>
              <a:rPr lang="en-US" b="1" dirty="0" smtClean="0"/>
              <a:t>Receptionist</a:t>
            </a:r>
            <a:r>
              <a:rPr lang="en-US" dirty="0" smtClean="0"/>
              <a:t>: Hello, Globe Hotel, Can I help you?</a:t>
            </a:r>
          </a:p>
          <a:p>
            <a:pPr>
              <a:buNone/>
            </a:pPr>
            <a:r>
              <a:rPr lang="en-US" b="1" dirty="0" smtClean="0"/>
              <a:t>Mr. </a:t>
            </a:r>
            <a:r>
              <a:rPr lang="en-US" b="1" dirty="0" err="1" smtClean="0"/>
              <a:t>Bouvier</a:t>
            </a:r>
            <a:r>
              <a:rPr lang="en-US" dirty="0" smtClean="0"/>
              <a:t>: Yes, I have a reservation from the 18</a:t>
            </a:r>
            <a:r>
              <a:rPr lang="en-US" baseline="30000" dirty="0" smtClean="0"/>
              <a:t>th</a:t>
            </a:r>
            <a:r>
              <a:rPr lang="en-US" dirty="0" smtClean="0"/>
              <a:t> to the 21</a:t>
            </a:r>
            <a:r>
              <a:rPr lang="en-US" baseline="30000" dirty="0" smtClean="0"/>
              <a:t>st</a:t>
            </a:r>
            <a:r>
              <a:rPr lang="en-US" dirty="0" smtClean="0"/>
              <a:t> July for a double room with bath and balcony?</a:t>
            </a:r>
          </a:p>
          <a:p>
            <a:pPr>
              <a:buNone/>
            </a:pPr>
            <a:r>
              <a:rPr lang="en-US" b="1" dirty="0" smtClean="0"/>
              <a:t>Receptionist</a:t>
            </a:r>
            <a:r>
              <a:rPr lang="en-US" dirty="0" smtClean="0"/>
              <a:t>: And your name please, sir?</a:t>
            </a:r>
          </a:p>
          <a:p>
            <a:pPr>
              <a:buNone/>
            </a:pPr>
            <a:r>
              <a:rPr lang="en-US" b="1" dirty="0" smtClean="0"/>
              <a:t>Mr. </a:t>
            </a:r>
            <a:r>
              <a:rPr lang="en-US" b="1" dirty="0" err="1" smtClean="0"/>
              <a:t>Bouvier</a:t>
            </a:r>
            <a:r>
              <a:rPr lang="en-US" dirty="0" smtClean="0"/>
              <a:t>: </a:t>
            </a:r>
            <a:r>
              <a:rPr lang="en-US" dirty="0" err="1" smtClean="0"/>
              <a:t>Bouvier</a:t>
            </a:r>
            <a:endParaRPr lang="en-US" dirty="0" smtClean="0"/>
          </a:p>
          <a:p>
            <a:pPr>
              <a:buNone/>
            </a:pPr>
            <a:r>
              <a:rPr lang="en-US" b="1" dirty="0" smtClean="0"/>
              <a:t>Receptionist</a:t>
            </a:r>
            <a:r>
              <a:rPr lang="en-US" dirty="0" smtClean="0"/>
              <a:t>: Could you spell that for me, please?</a:t>
            </a:r>
          </a:p>
          <a:p>
            <a:pPr>
              <a:buNone/>
            </a:pPr>
            <a:r>
              <a:rPr lang="en-US" b="1" dirty="0" smtClean="0"/>
              <a:t>Mr. </a:t>
            </a:r>
            <a:r>
              <a:rPr lang="en-US" b="1" dirty="0" err="1" smtClean="0"/>
              <a:t>Bouvier</a:t>
            </a:r>
            <a:r>
              <a:rPr lang="en-US" dirty="0" smtClean="0"/>
              <a:t>: Yes, that’s B-O-U-V-I-E-R. I would like to change the dates, if possible, from the 19</a:t>
            </a:r>
            <a:r>
              <a:rPr lang="en-US" baseline="30000" dirty="0" smtClean="0"/>
              <a:t>th</a:t>
            </a:r>
            <a:r>
              <a:rPr lang="en-US" dirty="0" smtClean="0"/>
              <a:t> to the 22</a:t>
            </a:r>
            <a:r>
              <a:rPr lang="en-US" baseline="30000" dirty="0" smtClean="0"/>
              <a:t>nd</a:t>
            </a:r>
            <a:r>
              <a:rPr lang="en-US" dirty="0" smtClean="0"/>
              <a:t> of July.</a:t>
            </a:r>
          </a:p>
          <a:p>
            <a:pPr>
              <a:buNone/>
            </a:pPr>
            <a:endParaRPr lang="th-TH"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496944" cy="6221288"/>
          </a:xfrm>
        </p:spPr>
        <p:txBody>
          <a:bodyPr>
            <a:normAutofit fontScale="92500" lnSpcReduction="10000"/>
          </a:bodyPr>
          <a:lstStyle/>
          <a:p>
            <a:pPr>
              <a:buNone/>
            </a:pPr>
            <a:r>
              <a:rPr lang="en-US" b="1" dirty="0" smtClean="0"/>
              <a:t>Receptionist</a:t>
            </a:r>
            <a:r>
              <a:rPr lang="en-US" dirty="0" smtClean="0"/>
              <a:t>: Hold the line a moment and I’ll just check Mr. </a:t>
            </a:r>
            <a:r>
              <a:rPr lang="en-US" dirty="0" err="1" smtClean="0"/>
              <a:t>Bouvier</a:t>
            </a:r>
            <a:r>
              <a:rPr lang="en-US" dirty="0" smtClean="0"/>
              <a:t>, but I think that’s possible… from the 19</a:t>
            </a:r>
            <a:r>
              <a:rPr lang="en-US" baseline="30000" dirty="0" smtClean="0"/>
              <a:t>th</a:t>
            </a:r>
            <a:r>
              <a:rPr lang="en-US" dirty="0" smtClean="0"/>
              <a:t> to 22</a:t>
            </a:r>
            <a:r>
              <a:rPr lang="en-US" baseline="30000" dirty="0" smtClean="0"/>
              <a:t>nd</a:t>
            </a:r>
            <a:r>
              <a:rPr lang="en-US" dirty="0" smtClean="0"/>
              <a:t> did you say?</a:t>
            </a:r>
          </a:p>
          <a:p>
            <a:pPr>
              <a:buNone/>
            </a:pPr>
            <a:r>
              <a:rPr lang="en-US" b="1" dirty="0" smtClean="0"/>
              <a:t>Mr. </a:t>
            </a:r>
            <a:r>
              <a:rPr lang="en-US" b="1" dirty="0" err="1" smtClean="0"/>
              <a:t>Bouvier</a:t>
            </a:r>
            <a:r>
              <a:rPr lang="en-US" dirty="0" smtClean="0"/>
              <a:t>: Yes, that’s right.</a:t>
            </a:r>
          </a:p>
          <a:p>
            <a:pPr>
              <a:buNone/>
            </a:pPr>
            <a:r>
              <a:rPr lang="en-US" b="1" dirty="0" smtClean="0"/>
              <a:t>Receptionist</a:t>
            </a:r>
            <a:r>
              <a:rPr lang="en-US" dirty="0" smtClean="0"/>
              <a:t>: I’m just checking…the 19</a:t>
            </a:r>
            <a:r>
              <a:rPr lang="en-US" baseline="30000" dirty="0" smtClean="0"/>
              <a:t>th</a:t>
            </a:r>
            <a:r>
              <a:rPr lang="en-US" dirty="0" smtClean="0"/>
              <a:t> to the 22</a:t>
            </a:r>
            <a:r>
              <a:rPr lang="en-US" baseline="30000" dirty="0" smtClean="0"/>
              <a:t>nd</a:t>
            </a:r>
            <a:r>
              <a:rPr lang="en-US" dirty="0" smtClean="0"/>
              <a:t>….Yes, that’s fine Mr. </a:t>
            </a:r>
            <a:r>
              <a:rPr lang="en-US" dirty="0" err="1" smtClean="0"/>
              <a:t>Bouvier</a:t>
            </a:r>
            <a:r>
              <a:rPr lang="en-US" dirty="0" smtClean="0"/>
              <a:t>, a double room with bath and balcony for three nights, from the 19</a:t>
            </a:r>
            <a:r>
              <a:rPr lang="en-US" baseline="30000" dirty="0" smtClean="0"/>
              <a:t>th</a:t>
            </a:r>
            <a:r>
              <a:rPr lang="en-US" dirty="0" smtClean="0"/>
              <a:t> to the 22</a:t>
            </a:r>
            <a:r>
              <a:rPr lang="en-US" baseline="30000" dirty="0" smtClean="0"/>
              <a:t>nd</a:t>
            </a:r>
            <a:r>
              <a:rPr lang="en-US" dirty="0" smtClean="0"/>
              <a:t>.</a:t>
            </a:r>
          </a:p>
          <a:p>
            <a:pPr>
              <a:buNone/>
            </a:pPr>
            <a:r>
              <a:rPr lang="en-US" b="1" dirty="0" smtClean="0"/>
              <a:t>Mr. </a:t>
            </a:r>
            <a:r>
              <a:rPr lang="en-US" b="1" dirty="0" err="1" smtClean="0"/>
              <a:t>Bouvier</a:t>
            </a:r>
            <a:r>
              <a:rPr lang="en-US" dirty="0" smtClean="0"/>
              <a:t>: Thank you, so that’s fixed up then?</a:t>
            </a:r>
          </a:p>
          <a:p>
            <a:pPr>
              <a:buNone/>
            </a:pPr>
            <a:r>
              <a:rPr lang="en-US" b="1" dirty="0" smtClean="0"/>
              <a:t>Receptionist</a:t>
            </a:r>
            <a:r>
              <a:rPr lang="en-US" dirty="0" smtClean="0"/>
              <a:t>: Yes, it’s done, Mr. </a:t>
            </a:r>
            <a:r>
              <a:rPr lang="en-US" dirty="0" err="1" smtClean="0"/>
              <a:t>Bouvier</a:t>
            </a:r>
            <a:r>
              <a:rPr lang="en-US" dirty="0" smtClean="0"/>
              <a:t>. We look forward to welcoming you on the 19</a:t>
            </a:r>
            <a:r>
              <a:rPr lang="en-US" baseline="30000" dirty="0" smtClean="0"/>
              <a:t>th</a:t>
            </a:r>
            <a:r>
              <a:rPr lang="en-US" dirty="0" smtClean="0"/>
              <a:t>. </a:t>
            </a:r>
          </a:p>
          <a:p>
            <a:pPr>
              <a:buNone/>
            </a:pPr>
            <a:r>
              <a:rPr lang="en-US" b="1" dirty="0" smtClean="0"/>
              <a:t>Mr. </a:t>
            </a:r>
            <a:r>
              <a:rPr lang="en-US" b="1" dirty="0" err="1" smtClean="0"/>
              <a:t>Bouvier</a:t>
            </a:r>
            <a:r>
              <a:rPr lang="en-US" dirty="0" smtClean="0"/>
              <a:t>: Thank you. Goodbye</a:t>
            </a:r>
          </a:p>
          <a:p>
            <a:pPr>
              <a:buNone/>
            </a:pPr>
            <a:r>
              <a:rPr lang="en-US" b="1" dirty="0" smtClean="0"/>
              <a:t>Receptionist</a:t>
            </a:r>
            <a:r>
              <a:rPr lang="en-US" dirty="0" smtClean="0"/>
              <a:t>: Have a nice day.</a:t>
            </a:r>
            <a:endParaRPr lang="th-TH"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1412776"/>
            <a:ext cx="8892479" cy="603764"/>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0" y="0"/>
            <a:ext cx="3705225" cy="1076325"/>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68436" y="2132856"/>
            <a:ext cx="9075564" cy="389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0"/>
            <a:ext cx="8229600" cy="2736304"/>
          </a:xfrm>
          <a:solidFill>
            <a:schemeClr val="accent3">
              <a:lumMod val="60000"/>
              <a:lumOff val="40000"/>
            </a:schemeClr>
          </a:solidFill>
        </p:spPr>
        <p:txBody>
          <a:bodyPr/>
          <a:lstStyle/>
          <a:p>
            <a:pPr>
              <a:buNone/>
            </a:pPr>
            <a:r>
              <a:rPr lang="en-US" b="1" dirty="0" smtClean="0"/>
              <a:t>	Mr. and Mrs. </a:t>
            </a:r>
            <a:r>
              <a:rPr lang="en-US" b="1" dirty="0" err="1" smtClean="0"/>
              <a:t>Bouvier</a:t>
            </a:r>
            <a:r>
              <a:rPr lang="en-US" b="1" dirty="0" smtClean="0"/>
              <a:t> arrive at reception. First mark the sentences G(</a:t>
            </a:r>
            <a:r>
              <a:rPr lang="en-US" b="1" dirty="0" err="1" smtClean="0"/>
              <a:t>uest</a:t>
            </a:r>
            <a:r>
              <a:rPr lang="en-US" b="1" dirty="0" smtClean="0"/>
              <a:t>) or R(</a:t>
            </a:r>
            <a:r>
              <a:rPr lang="en-US" b="1" dirty="0" err="1" smtClean="0"/>
              <a:t>eceptionist</a:t>
            </a:r>
            <a:r>
              <a:rPr lang="en-US" b="1" dirty="0" smtClean="0"/>
              <a:t>). Then put the sentences in order to make the dialogue between the guest and the receptionist.</a:t>
            </a:r>
            <a:endParaRPr lang="th-TH" b="1" dirty="0"/>
          </a:p>
        </p:txBody>
      </p:sp>
      <p:pic>
        <p:nvPicPr>
          <p:cNvPr id="11266" name="Picture 2"/>
          <p:cNvPicPr>
            <a:picLocks noChangeAspect="1" noChangeArrowheads="1"/>
          </p:cNvPicPr>
          <p:nvPr/>
        </p:nvPicPr>
        <p:blipFill>
          <a:blip r:embed="rId2" cstate="print"/>
          <a:srcRect/>
          <a:stretch>
            <a:fillRect/>
          </a:stretch>
        </p:blipFill>
        <p:spPr bwMode="auto">
          <a:xfrm>
            <a:off x="4267027" y="2209933"/>
            <a:ext cx="4876973" cy="4648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892480" cy="6336704"/>
          </a:xfrm>
        </p:spPr>
        <p:txBody>
          <a:bodyPr>
            <a:normAutofit fontScale="85000" lnSpcReduction="10000"/>
          </a:bodyPr>
          <a:lstStyle/>
          <a:p>
            <a:pPr>
              <a:buNone/>
            </a:pPr>
            <a:r>
              <a:rPr lang="en-US" u="sng" dirty="0" smtClean="0"/>
              <a:t>R</a:t>
            </a:r>
            <a:r>
              <a:rPr lang="en-US" dirty="0" smtClean="0"/>
              <a:t> </a:t>
            </a:r>
            <a:r>
              <a:rPr lang="en-US" u="sng" dirty="0" smtClean="0"/>
              <a:t>1</a:t>
            </a:r>
            <a:r>
              <a:rPr lang="en-US" dirty="0" smtClean="0"/>
              <a:t> Good evening sir, good evening madam.</a:t>
            </a:r>
          </a:p>
          <a:p>
            <a:pPr>
              <a:buNone/>
            </a:pPr>
            <a:r>
              <a:rPr lang="en-US" dirty="0" smtClean="0"/>
              <a:t>… … Thank you. </a:t>
            </a:r>
            <a:r>
              <a:rPr lang="en-US" dirty="0" err="1" smtClean="0"/>
              <a:t>Bouvier</a:t>
            </a:r>
            <a:r>
              <a:rPr lang="en-US" dirty="0" smtClean="0"/>
              <a:t>, yes… so that’s a double room with bath and balcony for three nights.</a:t>
            </a:r>
          </a:p>
          <a:p>
            <a:pPr>
              <a:buNone/>
            </a:pPr>
            <a:r>
              <a:rPr lang="en-US" dirty="0" smtClean="0"/>
              <a:t>… … Thank you, sir, here’s your key. It’s on the forth floor, room 401.</a:t>
            </a:r>
          </a:p>
          <a:p>
            <a:pPr>
              <a:buNone/>
            </a:pPr>
            <a:r>
              <a:rPr lang="en-US" dirty="0" smtClean="0"/>
              <a:t>… … Yes, of course.</a:t>
            </a:r>
          </a:p>
          <a:p>
            <a:pPr>
              <a:buNone/>
            </a:pPr>
            <a:r>
              <a:rPr lang="en-US" dirty="0" smtClean="0"/>
              <a:t>… … Could you just sign here, please?</a:t>
            </a:r>
          </a:p>
          <a:p>
            <a:pPr>
              <a:buNone/>
            </a:pPr>
            <a:r>
              <a:rPr lang="en-US" dirty="0" smtClean="0"/>
              <a:t>… … B-O-U-V-I-E-R</a:t>
            </a:r>
          </a:p>
          <a:p>
            <a:pPr>
              <a:buNone/>
            </a:pPr>
            <a:r>
              <a:rPr lang="en-US" dirty="0" smtClean="0"/>
              <a:t>… … Could you spell that, please?</a:t>
            </a:r>
          </a:p>
          <a:p>
            <a:pPr>
              <a:buNone/>
            </a:pPr>
            <a:r>
              <a:rPr lang="en-US" dirty="0" smtClean="0"/>
              <a:t>… … Thank you.</a:t>
            </a:r>
          </a:p>
          <a:p>
            <a:pPr>
              <a:buNone/>
            </a:pPr>
            <a:r>
              <a:rPr lang="en-US" dirty="0" smtClean="0"/>
              <a:t>… … Good evening, we have a reservation, the name’s </a:t>
            </a:r>
            <a:r>
              <a:rPr lang="en-US" dirty="0" err="1" smtClean="0"/>
              <a:t>Bouvier</a:t>
            </a:r>
            <a:r>
              <a:rPr lang="en-US" dirty="0" smtClean="0"/>
              <a:t>.</a:t>
            </a:r>
          </a:p>
          <a:p>
            <a:pPr>
              <a:buNone/>
            </a:pPr>
            <a:r>
              <a:rPr lang="en-US" dirty="0" smtClean="0"/>
              <a:t>… </a:t>
            </a:r>
            <a:r>
              <a:rPr lang="en-US" u="sng" dirty="0" smtClean="0"/>
              <a:t>6</a:t>
            </a:r>
            <a:r>
              <a:rPr lang="en-US" dirty="0" smtClean="0"/>
              <a:t> That’s right.</a:t>
            </a:r>
          </a:p>
          <a:p>
            <a:pPr>
              <a:buNone/>
            </a:pPr>
            <a:r>
              <a:rPr lang="en-US" dirty="0" smtClean="0"/>
              <a:t>… … I’ll call a porter.</a:t>
            </a:r>
          </a:p>
          <a:p>
            <a:pPr>
              <a:buNone/>
            </a:pPr>
            <a:r>
              <a:rPr lang="en-US" dirty="0" smtClean="0"/>
              <a:t>… … Enjoy your stay.</a:t>
            </a:r>
            <a:endParaRPr lang="th-TH"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lstStyle/>
          <a:p>
            <a:r>
              <a:rPr lang="en-US" b="1" dirty="0" smtClean="0"/>
              <a:t>Listening and pronunciation</a:t>
            </a:r>
            <a:endParaRPr lang="th-TH" b="1" dirty="0"/>
          </a:p>
        </p:txBody>
      </p:sp>
      <p:sp>
        <p:nvSpPr>
          <p:cNvPr id="3" name="Content Placeholder 2"/>
          <p:cNvSpPr>
            <a:spLocks noGrp="1"/>
          </p:cNvSpPr>
          <p:nvPr>
            <p:ph idx="1"/>
          </p:nvPr>
        </p:nvSpPr>
        <p:spPr/>
        <p:txBody>
          <a:bodyPr/>
          <a:lstStyle/>
          <a:p>
            <a:r>
              <a:rPr lang="en-US" dirty="0" smtClean="0"/>
              <a:t>Listen to the conversation above and check your answer.</a:t>
            </a:r>
          </a:p>
          <a:p>
            <a:pPr>
              <a:buNone/>
            </a:pPr>
            <a:endParaRPr lang="th-TH" dirty="0"/>
          </a:p>
        </p:txBody>
      </p:sp>
      <p:graphicFrame>
        <p:nvGraphicFramePr>
          <p:cNvPr id="4" name="Table 3"/>
          <p:cNvGraphicFramePr>
            <a:graphicFrameLocks noGrp="1"/>
          </p:cNvGraphicFramePr>
          <p:nvPr/>
        </p:nvGraphicFramePr>
        <p:xfrm>
          <a:off x="467544" y="2996952"/>
          <a:ext cx="8136904" cy="3291840"/>
        </p:xfrm>
        <a:graphic>
          <a:graphicData uri="http://schemas.openxmlformats.org/drawingml/2006/table">
            <a:tbl>
              <a:tblPr firstRow="1" bandRow="1">
                <a:tableStyleId>{5C22544A-7EE6-4342-B048-85BDC9FD1C3A}</a:tableStyleId>
              </a:tblPr>
              <a:tblGrid>
                <a:gridCol w="3844634"/>
                <a:gridCol w="4292270"/>
              </a:tblGrid>
              <a:tr h="370840">
                <a:tc gridSpan="2">
                  <a:txBody>
                    <a:bodyPr/>
                    <a:lstStyle/>
                    <a:p>
                      <a:r>
                        <a:rPr lang="en-US" sz="2400" dirty="0" smtClean="0"/>
                        <a:t>Being clear and polite. Listen to these sentences</a:t>
                      </a:r>
                      <a:r>
                        <a:rPr lang="en-US" sz="2400" baseline="0" dirty="0" smtClean="0"/>
                        <a:t> and repeat them.</a:t>
                      </a:r>
                      <a:endParaRPr lang="th-TH" sz="2400" dirty="0"/>
                    </a:p>
                  </a:txBody>
                  <a:tcPr/>
                </a:tc>
                <a:tc hMerge="1">
                  <a:txBody>
                    <a:bodyPr/>
                    <a:lstStyle/>
                    <a:p>
                      <a:endParaRPr lang="th-TH"/>
                    </a:p>
                  </a:txBody>
                  <a:tcPr/>
                </a:tc>
              </a:tr>
              <a:tr h="370840">
                <a:tc>
                  <a:txBody>
                    <a:bodyPr/>
                    <a:lstStyle/>
                    <a:p>
                      <a:r>
                        <a:rPr lang="en-US" sz="2400" dirty="0" smtClean="0"/>
                        <a:t>Good evening</a:t>
                      </a:r>
                      <a:r>
                        <a:rPr lang="en-US" sz="2400" baseline="0" dirty="0" smtClean="0"/>
                        <a:t> sir, good evening madam.</a:t>
                      </a:r>
                      <a:endParaRPr lang="th-TH" sz="2400" dirty="0"/>
                    </a:p>
                  </a:txBody>
                  <a:tcPr>
                    <a:lnR w="57150" cap="flat" cmpd="sng" algn="ctr">
                      <a:solidFill>
                        <a:schemeClr val="bg1"/>
                      </a:solidFill>
                      <a:prstDash val="solid"/>
                      <a:round/>
                      <a:headEnd type="none" w="med" len="med"/>
                      <a:tailEnd type="none" w="med" len="med"/>
                    </a:lnR>
                  </a:tcPr>
                </a:tc>
                <a:tc>
                  <a:txBody>
                    <a:bodyPr/>
                    <a:lstStyle/>
                    <a:p>
                      <a:r>
                        <a:rPr lang="en-US" sz="2400" dirty="0" smtClean="0"/>
                        <a:t>Could you sign here, please?</a:t>
                      </a:r>
                      <a:endParaRPr lang="th-TH" sz="2400" dirty="0"/>
                    </a:p>
                  </a:txBody>
                  <a:tcPr>
                    <a:lnL w="57150" cap="flat" cmpd="sng" algn="ctr">
                      <a:solidFill>
                        <a:schemeClr val="bg1"/>
                      </a:solidFill>
                      <a:prstDash val="solid"/>
                      <a:round/>
                      <a:headEnd type="none" w="med" len="med"/>
                      <a:tailEnd type="none" w="med" len="med"/>
                    </a:lnL>
                  </a:tcPr>
                </a:tc>
              </a:tr>
              <a:tr h="370840">
                <a:tc>
                  <a:txBody>
                    <a:bodyPr/>
                    <a:lstStyle/>
                    <a:p>
                      <a:r>
                        <a:rPr lang="en-US" sz="2400" dirty="0" smtClean="0"/>
                        <a:t>Could you spell that, please?</a:t>
                      </a:r>
                      <a:endParaRPr lang="th-TH" sz="2400" dirty="0"/>
                    </a:p>
                  </a:txBody>
                  <a:tcPr>
                    <a:lnR w="57150" cap="flat" cmpd="sng" algn="ctr">
                      <a:solidFill>
                        <a:schemeClr val="bg1"/>
                      </a:solidFill>
                      <a:prstDash val="solid"/>
                      <a:round/>
                      <a:headEnd type="none" w="med" len="med"/>
                      <a:tailEnd type="none" w="med" len="med"/>
                    </a:lnR>
                  </a:tcPr>
                </a:tc>
                <a:tc>
                  <a:txBody>
                    <a:bodyPr/>
                    <a:lstStyle/>
                    <a:p>
                      <a:r>
                        <a:rPr lang="en-US" sz="2400" dirty="0" smtClean="0"/>
                        <a:t>Here’s your key.</a:t>
                      </a:r>
                      <a:endParaRPr lang="th-TH" sz="2400" dirty="0"/>
                    </a:p>
                  </a:txBody>
                  <a:tcPr>
                    <a:lnL w="57150" cap="flat" cmpd="sng" algn="ctr">
                      <a:solidFill>
                        <a:schemeClr val="bg1"/>
                      </a:solidFill>
                      <a:prstDash val="solid"/>
                      <a:round/>
                      <a:headEnd type="none" w="med" len="med"/>
                      <a:tailEnd type="none" w="med" len="med"/>
                    </a:lnL>
                  </a:tcPr>
                </a:tc>
              </a:tr>
              <a:tr h="370840">
                <a:tc>
                  <a:txBody>
                    <a:bodyPr/>
                    <a:lstStyle/>
                    <a:p>
                      <a:r>
                        <a:rPr lang="en-US" sz="2400" dirty="0" smtClean="0"/>
                        <a:t>That’s a double room with bath and balcony for three nights.</a:t>
                      </a:r>
                      <a:endParaRPr lang="th-TH" sz="2400" dirty="0"/>
                    </a:p>
                  </a:txBody>
                  <a:tcPr>
                    <a:lnR w="57150" cap="flat" cmpd="sng" algn="ctr">
                      <a:solidFill>
                        <a:schemeClr val="bg1"/>
                      </a:solidFill>
                      <a:prstDash val="solid"/>
                      <a:round/>
                      <a:headEnd type="none" w="med" len="med"/>
                      <a:tailEnd type="none" w="med" len="med"/>
                    </a:lnR>
                  </a:tcPr>
                </a:tc>
                <a:tc>
                  <a:txBody>
                    <a:bodyPr/>
                    <a:lstStyle/>
                    <a:p>
                      <a:r>
                        <a:rPr lang="en-US" sz="2400" dirty="0" smtClean="0"/>
                        <a:t>It’s room 401, on the forth floor.</a:t>
                      </a:r>
                    </a:p>
                    <a:p>
                      <a:r>
                        <a:rPr lang="en-US" sz="2400" dirty="0" smtClean="0"/>
                        <a:t>I will</a:t>
                      </a:r>
                      <a:r>
                        <a:rPr lang="en-US" sz="2400" baseline="0" dirty="0" smtClean="0"/>
                        <a:t> call a porter.</a:t>
                      </a:r>
                      <a:endParaRPr lang="th-TH" sz="2400" dirty="0"/>
                    </a:p>
                  </a:txBody>
                  <a:tcPr>
                    <a:lnL w="57150" cap="flat" cmpd="sng" algn="ctr">
                      <a:solidFill>
                        <a:schemeClr val="bg1"/>
                      </a:solidFill>
                      <a:prstDash val="solid"/>
                      <a:round/>
                      <a:headEnd type="none" w="med" len="med"/>
                      <a:tailEnd type="none" w="med" len="med"/>
                    </a:ln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chemeClr val="accent3">
              <a:lumMod val="60000"/>
              <a:lumOff val="40000"/>
            </a:schemeClr>
          </a:solidFill>
        </p:spPr>
        <p:txBody>
          <a:bodyPr/>
          <a:lstStyle/>
          <a:p>
            <a:r>
              <a:rPr lang="en-US" b="1" dirty="0" smtClean="0"/>
              <a:t>Language focus and practice</a:t>
            </a:r>
            <a:endParaRPr lang="th-TH" b="1" dirty="0"/>
          </a:p>
        </p:txBody>
      </p:sp>
      <p:sp>
        <p:nvSpPr>
          <p:cNvPr id="3" name="Content Placeholder 2"/>
          <p:cNvSpPr>
            <a:spLocks noGrp="1"/>
          </p:cNvSpPr>
          <p:nvPr>
            <p:ph idx="1"/>
          </p:nvPr>
        </p:nvSpPr>
        <p:spPr>
          <a:xfrm>
            <a:off x="457200" y="1124744"/>
            <a:ext cx="8229600" cy="1728192"/>
          </a:xfrm>
        </p:spPr>
        <p:txBody>
          <a:bodyPr>
            <a:normAutofit lnSpcReduction="10000"/>
          </a:bodyPr>
          <a:lstStyle/>
          <a:p>
            <a:pPr algn="ctr">
              <a:buNone/>
            </a:pPr>
            <a:r>
              <a:rPr lang="en-US" b="1" dirty="0" smtClean="0">
                <a:solidFill>
                  <a:schemeClr val="tx2">
                    <a:lumMod val="60000"/>
                    <a:lumOff val="40000"/>
                  </a:schemeClr>
                </a:solidFill>
              </a:rPr>
              <a:t>Checking in</a:t>
            </a:r>
          </a:p>
          <a:p>
            <a:pPr>
              <a:buNone/>
            </a:pPr>
            <a:r>
              <a:rPr lang="en-US" dirty="0" smtClean="0"/>
              <a:t>This conversation is like the one you heard in 2.7 </a:t>
            </a:r>
          </a:p>
          <a:p>
            <a:pPr>
              <a:buNone/>
            </a:pPr>
            <a:r>
              <a:rPr lang="en-US" dirty="0" smtClean="0"/>
              <a:t>Complete it using these words.</a:t>
            </a:r>
            <a:endParaRPr lang="th-TH" dirty="0"/>
          </a:p>
        </p:txBody>
      </p:sp>
      <p:sp>
        <p:nvSpPr>
          <p:cNvPr id="4" name="TextBox 3"/>
          <p:cNvSpPr txBox="1"/>
          <p:nvPr/>
        </p:nvSpPr>
        <p:spPr>
          <a:xfrm>
            <a:off x="611560" y="3284984"/>
            <a:ext cx="7992888" cy="1815882"/>
          </a:xfrm>
          <a:prstGeom prst="rect">
            <a:avLst/>
          </a:prstGeom>
          <a:solidFill>
            <a:schemeClr val="accent5">
              <a:lumMod val="40000"/>
              <a:lumOff val="60000"/>
            </a:schemeClr>
          </a:solidFill>
        </p:spPr>
        <p:txBody>
          <a:bodyPr wrap="square" rtlCol="0">
            <a:spAutoFit/>
          </a:bodyPr>
          <a:lstStyle/>
          <a:p>
            <a:pPr algn="ctr"/>
            <a:r>
              <a:rPr lang="en-US" dirty="0" smtClean="0"/>
              <a:t>Seventh floor	spell	sign here 	a reservation</a:t>
            </a:r>
          </a:p>
          <a:p>
            <a:pPr algn="ctr"/>
            <a:r>
              <a:rPr lang="en-US" dirty="0" smtClean="0"/>
              <a:t>Six nights	Thank you	here’s your	single room</a:t>
            </a:r>
          </a:p>
          <a:p>
            <a:pPr algn="ctr"/>
            <a:r>
              <a:rPr lang="en-US" dirty="0" smtClean="0"/>
              <a:t>Your name	call him	Good evening	right</a:t>
            </a:r>
          </a:p>
          <a:p>
            <a:pPr algn="ctr"/>
            <a:r>
              <a:rPr lang="en-US" dirty="0" smtClean="0"/>
              <a:t>Would you like	Good evening</a:t>
            </a:r>
            <a:endParaRPr lang="th-TH"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2200" dirty="0" smtClean="0"/>
              <a:t>Receptionist		………………., madam.</a:t>
            </a:r>
          </a:p>
          <a:p>
            <a:pPr>
              <a:buNone/>
            </a:pPr>
            <a:r>
              <a:rPr lang="en-US" sz="2200" dirty="0" smtClean="0"/>
              <a:t>Guest			………………. I have ………………….</a:t>
            </a:r>
          </a:p>
          <a:p>
            <a:pPr>
              <a:buNone/>
            </a:pPr>
            <a:r>
              <a:rPr lang="en-US" sz="2200" dirty="0" smtClean="0"/>
              <a:t>Receptionist		And ………., madam?</a:t>
            </a:r>
          </a:p>
          <a:p>
            <a:pPr marL="0" indent="0">
              <a:buNone/>
            </a:pPr>
            <a:r>
              <a:rPr lang="en-US" sz="2200" dirty="0" smtClean="0"/>
              <a:t>Guest			</a:t>
            </a:r>
            <a:r>
              <a:rPr lang="en-US" sz="2200" dirty="0" err="1" smtClean="0"/>
              <a:t>Wolfington</a:t>
            </a:r>
            <a:r>
              <a:rPr lang="en-US" sz="2200" dirty="0" smtClean="0"/>
              <a:t> 	</a:t>
            </a:r>
          </a:p>
          <a:p>
            <a:pPr marL="0" indent="0">
              <a:buNone/>
            </a:pPr>
            <a:r>
              <a:rPr lang="en-US" sz="2200" dirty="0" smtClean="0"/>
              <a:t>Receptionist		Could you …………… that, please?</a:t>
            </a:r>
          </a:p>
          <a:p>
            <a:pPr marL="0" indent="0">
              <a:buNone/>
            </a:pPr>
            <a:r>
              <a:rPr lang="en-US" sz="2200" dirty="0" smtClean="0"/>
              <a:t>Guest			W-O-L-F-I-N-G-T-O-N</a:t>
            </a:r>
          </a:p>
          <a:p>
            <a:pPr marL="0" indent="0">
              <a:buNone/>
            </a:pPr>
            <a:r>
              <a:rPr lang="en-US" sz="2200" dirty="0" smtClean="0"/>
              <a:t>Receptionist 		………….., Mrs. </a:t>
            </a:r>
            <a:r>
              <a:rPr lang="en-US" sz="2200" dirty="0" err="1" smtClean="0"/>
              <a:t>Wolfington</a:t>
            </a:r>
            <a:r>
              <a:rPr lang="en-US" sz="2200" dirty="0" smtClean="0"/>
              <a:t>, yes, a 					……………. and shower for ………….</a:t>
            </a:r>
          </a:p>
          <a:p>
            <a:pPr marL="0" indent="0">
              <a:buNone/>
            </a:pPr>
            <a:r>
              <a:rPr lang="en-US" sz="2200" dirty="0" smtClean="0"/>
              <a:t>Guest			That’s……………………</a:t>
            </a:r>
          </a:p>
          <a:p>
            <a:pPr marL="0" indent="0">
              <a:buNone/>
            </a:pPr>
            <a:r>
              <a:rPr lang="en-US" sz="2200" dirty="0" smtClean="0"/>
              <a:t>Receptionist		Could you just ……….., please?</a:t>
            </a:r>
          </a:p>
          <a:p>
            <a:pPr marL="0" indent="0">
              <a:buNone/>
            </a:pPr>
            <a:r>
              <a:rPr lang="en-US" sz="2200" dirty="0" smtClean="0"/>
              <a:t>Guest			Yes, of course.</a:t>
            </a:r>
          </a:p>
          <a:p>
            <a:pPr marL="0" indent="0">
              <a:buNone/>
            </a:pPr>
            <a:r>
              <a:rPr lang="en-US" sz="2200" dirty="0" smtClean="0"/>
              <a:t>Receptionist		Thank you, madam, ……………… key.</a:t>
            </a:r>
          </a:p>
          <a:p>
            <a:pPr marL="0" indent="0">
              <a:buNone/>
            </a:pPr>
            <a:r>
              <a:rPr lang="en-US" sz="2200" dirty="0" smtClean="0"/>
              <a:t>			It’s room 738 on the ……….</a:t>
            </a:r>
          </a:p>
          <a:p>
            <a:pPr marL="0" indent="0">
              <a:buNone/>
            </a:pPr>
            <a:r>
              <a:rPr lang="en-US" sz="2200" dirty="0" smtClean="0"/>
              <a:t>Receptionist		…………………….. a porter?</a:t>
            </a:r>
          </a:p>
          <a:p>
            <a:pPr marL="0" indent="0">
              <a:buNone/>
            </a:pPr>
            <a:r>
              <a:rPr lang="en-US" sz="2200" dirty="0" smtClean="0"/>
              <a:t>Guest			Yes, please.</a:t>
            </a:r>
          </a:p>
          <a:p>
            <a:pPr marL="0" indent="0">
              <a:buNone/>
            </a:pPr>
            <a:r>
              <a:rPr lang="en-US" sz="2200" dirty="0" smtClean="0"/>
              <a:t>Receptionist		I’ll just ………………Enjoy your stay.</a:t>
            </a:r>
          </a:p>
          <a:p>
            <a:pPr marL="0" indent="0">
              <a:buNone/>
            </a:pPr>
            <a:r>
              <a:rPr lang="en-US" sz="2200" dirty="0" smtClean="0"/>
              <a:t>Guest			Thank you.</a:t>
            </a:r>
          </a:p>
          <a:p>
            <a:pPr marL="0" indent="0">
              <a:buNone/>
            </a:pPr>
            <a:endParaRPr lang="en-US" sz="2200" dirty="0" smtClean="0"/>
          </a:p>
          <a:p>
            <a:pPr marL="0" indent="0">
              <a:buNone/>
            </a:pPr>
            <a:r>
              <a:rPr lang="en-US" sz="2200" dirty="0" smtClean="0"/>
              <a:t>		</a:t>
            </a:r>
            <a:endParaRPr lang="th-TH" sz="2200" dirty="0"/>
          </a:p>
        </p:txBody>
      </p:sp>
      <p:cxnSp>
        <p:nvCxnSpPr>
          <p:cNvPr id="6" name="Straight Connector 5"/>
          <p:cNvCxnSpPr/>
          <p:nvPr/>
        </p:nvCxnSpPr>
        <p:spPr>
          <a:xfrm rot="5400000">
            <a:off x="-1017240" y="3429000"/>
            <a:ext cx="68580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chemeClr val="accent3">
              <a:lumMod val="40000"/>
              <a:lumOff val="60000"/>
            </a:schemeClr>
          </a:solidFill>
        </p:spPr>
        <p:txBody>
          <a:bodyPr/>
          <a:lstStyle/>
          <a:p>
            <a:r>
              <a:rPr lang="en-US" b="1" dirty="0" smtClean="0"/>
              <a:t>	Personal Job File	</a:t>
            </a:r>
            <a:endParaRPr lang="th-TH" b="1" dirty="0"/>
          </a:p>
        </p:txBody>
      </p:sp>
      <p:sp>
        <p:nvSpPr>
          <p:cNvPr id="3" name="Content Placeholder 2"/>
          <p:cNvSpPr>
            <a:spLocks noGrp="1"/>
          </p:cNvSpPr>
          <p:nvPr>
            <p:ph idx="1"/>
          </p:nvPr>
        </p:nvSpPr>
        <p:spPr/>
        <p:txBody>
          <a:bodyPr/>
          <a:lstStyle/>
          <a:p>
            <a:r>
              <a:rPr lang="en-US" dirty="0" smtClean="0"/>
              <a:t>Write down any new words and phrases.</a:t>
            </a:r>
          </a:p>
          <a:p>
            <a:r>
              <a:rPr lang="en-US" dirty="0" smtClean="0"/>
              <a:t>A guest is checking in. complete the dialogue using your own words.</a:t>
            </a:r>
            <a:endParaRPr lang="th-TH"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Course contents</a:t>
            </a:r>
            <a:endParaRPr lang="th-TH" b="1" dirty="0"/>
          </a:p>
        </p:txBody>
      </p:sp>
      <p:sp>
        <p:nvSpPr>
          <p:cNvPr id="5" name="Text Placeholder 4"/>
          <p:cNvSpPr>
            <a:spLocks noGrp="1"/>
          </p:cNvSpPr>
          <p:nvPr>
            <p:ph type="body" idx="1"/>
          </p:nvPr>
        </p:nvSpPr>
        <p:spPr/>
        <p:txBody>
          <a:bodyPr>
            <a:noAutofit/>
          </a:bodyPr>
          <a:lstStyle/>
          <a:p>
            <a:r>
              <a:rPr lang="en-US" sz="4800" dirty="0" smtClean="0"/>
              <a:t>Day 1</a:t>
            </a:r>
            <a:endParaRPr lang="th-TH" sz="4800" dirty="0"/>
          </a:p>
        </p:txBody>
      </p:sp>
      <p:sp>
        <p:nvSpPr>
          <p:cNvPr id="3" name="Content Placeholder 2"/>
          <p:cNvSpPr>
            <a:spLocks noGrp="1"/>
          </p:cNvSpPr>
          <p:nvPr>
            <p:ph sz="half" idx="2"/>
          </p:nvPr>
        </p:nvSpPr>
        <p:spPr/>
        <p:txBody>
          <a:bodyPr>
            <a:normAutofit/>
          </a:bodyPr>
          <a:lstStyle/>
          <a:p>
            <a:r>
              <a:rPr lang="en-US" sz="3200" dirty="0" smtClean="0"/>
              <a:t>Introductions</a:t>
            </a:r>
          </a:p>
          <a:p>
            <a:r>
              <a:rPr lang="en-US" sz="3200" dirty="0" smtClean="0"/>
              <a:t>The check-in</a:t>
            </a:r>
          </a:p>
          <a:p>
            <a:r>
              <a:rPr lang="en-US" sz="3200" dirty="0" smtClean="0"/>
              <a:t>Services in the hotel</a:t>
            </a:r>
          </a:p>
          <a:p>
            <a:r>
              <a:rPr lang="en-US" sz="3200" dirty="0" smtClean="0"/>
              <a:t>Location of facilities</a:t>
            </a:r>
            <a:endParaRPr lang="th-TH" sz="3200" dirty="0"/>
          </a:p>
        </p:txBody>
      </p:sp>
      <p:sp>
        <p:nvSpPr>
          <p:cNvPr id="6" name="Text Placeholder 5"/>
          <p:cNvSpPr>
            <a:spLocks noGrp="1"/>
          </p:cNvSpPr>
          <p:nvPr>
            <p:ph type="body" sz="quarter" idx="3"/>
          </p:nvPr>
        </p:nvSpPr>
        <p:spPr/>
        <p:txBody>
          <a:bodyPr>
            <a:noAutofit/>
          </a:bodyPr>
          <a:lstStyle/>
          <a:p>
            <a:r>
              <a:rPr lang="en-US" sz="4800" dirty="0" smtClean="0"/>
              <a:t>Day 2</a:t>
            </a:r>
            <a:endParaRPr lang="th-TH" sz="4800" dirty="0"/>
          </a:p>
        </p:txBody>
      </p:sp>
      <p:sp>
        <p:nvSpPr>
          <p:cNvPr id="7" name="Content Placeholder 6"/>
          <p:cNvSpPr>
            <a:spLocks noGrp="1"/>
          </p:cNvSpPr>
          <p:nvPr>
            <p:ph sz="quarter" idx="4"/>
          </p:nvPr>
        </p:nvSpPr>
        <p:spPr/>
        <p:txBody>
          <a:bodyPr>
            <a:normAutofit/>
          </a:bodyPr>
          <a:lstStyle/>
          <a:p>
            <a:r>
              <a:rPr lang="en-US" sz="3200" dirty="0" smtClean="0"/>
              <a:t>Problems &amp; Solutions</a:t>
            </a:r>
          </a:p>
          <a:p>
            <a:r>
              <a:rPr lang="en-US" sz="3200" dirty="0" smtClean="0"/>
              <a:t>Enquiries </a:t>
            </a:r>
          </a:p>
          <a:p>
            <a:r>
              <a:rPr lang="en-US" sz="3200" dirty="0" smtClean="0"/>
              <a:t>Using the phone</a:t>
            </a:r>
          </a:p>
          <a:p>
            <a:r>
              <a:rPr lang="en-US" sz="3200" dirty="0" smtClean="0"/>
              <a:t>Check-out</a:t>
            </a:r>
            <a:endParaRPr lang="th-TH"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77071"/>
          </a:xfrm>
        </p:spPr>
        <p:txBody>
          <a:bodyPr>
            <a:normAutofit/>
          </a:bodyPr>
          <a:lstStyle/>
          <a:p>
            <a:pPr>
              <a:buNone/>
            </a:pPr>
            <a:r>
              <a:rPr lang="en-US" b="1" dirty="0" smtClean="0"/>
              <a:t>Focus: </a:t>
            </a:r>
          </a:p>
          <a:p>
            <a:r>
              <a:rPr lang="en-US" b="1" dirty="0" smtClean="0"/>
              <a:t>Facilities in the hotel; opening and closing times.</a:t>
            </a:r>
          </a:p>
          <a:p>
            <a:pPr>
              <a:buNone/>
            </a:pPr>
            <a:endParaRPr lang="en-US" b="1" dirty="0" smtClean="0"/>
          </a:p>
          <a:p>
            <a:pPr algn="ctr">
              <a:buNone/>
            </a:pPr>
            <a:r>
              <a:rPr lang="en-US" b="1" dirty="0" smtClean="0">
                <a:solidFill>
                  <a:srgbClr val="0070C0"/>
                </a:solidFill>
              </a:rPr>
              <a:t>What time does the restaurant open, please?</a:t>
            </a:r>
          </a:p>
          <a:p>
            <a:pPr algn="ctr">
              <a:buNone/>
            </a:pPr>
            <a:endParaRPr lang="th-TH" dirty="0"/>
          </a:p>
        </p:txBody>
      </p:sp>
      <p:pic>
        <p:nvPicPr>
          <p:cNvPr id="12290" name="Picture 2"/>
          <p:cNvPicPr>
            <a:picLocks noChangeAspect="1" noChangeArrowheads="1"/>
          </p:cNvPicPr>
          <p:nvPr/>
        </p:nvPicPr>
        <p:blipFill>
          <a:blip r:embed="rId2" cstate="print"/>
          <a:srcRect/>
          <a:stretch>
            <a:fillRect/>
          </a:stretch>
        </p:blipFill>
        <p:spPr bwMode="auto">
          <a:xfrm>
            <a:off x="827584" y="188640"/>
            <a:ext cx="7812360" cy="1317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normAutofit fontScale="90000"/>
          </a:bodyPr>
          <a:lstStyle/>
          <a:p>
            <a:r>
              <a:rPr lang="en-US" b="1" dirty="0" smtClean="0"/>
              <a:t>Look at these services and label the pictures.</a:t>
            </a:r>
            <a:endParaRPr lang="th-TH" b="1" dirty="0"/>
          </a:p>
        </p:txBody>
      </p:sp>
      <p:sp>
        <p:nvSpPr>
          <p:cNvPr id="3" name="Content Placeholder 2"/>
          <p:cNvSpPr>
            <a:spLocks noGrp="1"/>
          </p:cNvSpPr>
          <p:nvPr>
            <p:ph idx="1"/>
          </p:nvPr>
        </p:nvSpPr>
        <p:spPr>
          <a:xfrm>
            <a:off x="1259632" y="1628800"/>
            <a:ext cx="6624736" cy="2088232"/>
          </a:xfrm>
          <a:solidFill>
            <a:srgbClr val="FFFFCC"/>
          </a:solidFill>
        </p:spPr>
        <p:txBody>
          <a:bodyPr>
            <a:normAutofit fontScale="92500" lnSpcReduction="10000"/>
          </a:bodyPr>
          <a:lstStyle/>
          <a:p>
            <a:pPr>
              <a:buNone/>
            </a:pPr>
            <a:r>
              <a:rPr lang="en-US" b="1" dirty="0" smtClean="0"/>
              <a:t>Bar			Restaurant	</a:t>
            </a:r>
          </a:p>
          <a:p>
            <a:pPr>
              <a:buNone/>
            </a:pPr>
            <a:r>
              <a:rPr lang="en-US" b="1" dirty="0" smtClean="0"/>
              <a:t>Fitness center	Car park</a:t>
            </a:r>
          </a:p>
          <a:p>
            <a:pPr>
              <a:buNone/>
            </a:pPr>
            <a:r>
              <a:rPr lang="en-US" b="1" dirty="0" smtClean="0"/>
              <a:t>Reception		Swimming pool	</a:t>
            </a:r>
          </a:p>
          <a:p>
            <a:pPr>
              <a:buNone/>
            </a:pPr>
            <a:r>
              <a:rPr lang="en-US" b="1" dirty="0" smtClean="0"/>
              <a:t>Room service	Laundry service</a:t>
            </a:r>
            <a:endParaRPr lang="th-TH" b="1" dirty="0"/>
          </a:p>
        </p:txBody>
      </p:sp>
      <p:pic>
        <p:nvPicPr>
          <p:cNvPr id="13314" name="Picture 2"/>
          <p:cNvPicPr>
            <a:picLocks noChangeAspect="1" noChangeArrowheads="1"/>
          </p:cNvPicPr>
          <p:nvPr/>
        </p:nvPicPr>
        <p:blipFill>
          <a:blip r:embed="rId2" cstate="print"/>
          <a:srcRect/>
          <a:stretch>
            <a:fillRect/>
          </a:stretch>
        </p:blipFill>
        <p:spPr bwMode="auto">
          <a:xfrm>
            <a:off x="1691680" y="3645024"/>
            <a:ext cx="5904656" cy="3006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4320480" cy="813152"/>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1403648" y="764704"/>
            <a:ext cx="6097681" cy="86882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251520" y="1772816"/>
            <a:ext cx="2628404" cy="2677418"/>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2699792" y="3573016"/>
            <a:ext cx="2295525" cy="619125"/>
          </a:xfrm>
          <a:prstGeom prst="rect">
            <a:avLst/>
          </a:prstGeom>
          <a:noFill/>
          <a:ln w="9525">
            <a:noFill/>
            <a:miter lim="800000"/>
            <a:headEnd/>
            <a:tailEnd/>
          </a:ln>
        </p:spPr>
      </p:pic>
      <p:pic>
        <p:nvPicPr>
          <p:cNvPr id="14342" name="Picture 6"/>
          <p:cNvPicPr>
            <a:picLocks noChangeAspect="1" noChangeArrowheads="1"/>
          </p:cNvPicPr>
          <p:nvPr/>
        </p:nvPicPr>
        <p:blipFill>
          <a:blip r:embed="rId6" cstate="print"/>
          <a:srcRect/>
          <a:stretch>
            <a:fillRect/>
          </a:stretch>
        </p:blipFill>
        <p:spPr bwMode="auto">
          <a:xfrm>
            <a:off x="3059832" y="1772816"/>
            <a:ext cx="5870773" cy="1613808"/>
          </a:xfrm>
          <a:prstGeom prst="rect">
            <a:avLst/>
          </a:prstGeom>
          <a:noFill/>
          <a:ln w="9525">
            <a:noFill/>
            <a:miter lim="800000"/>
            <a:headEnd/>
            <a:tailEnd/>
          </a:ln>
        </p:spPr>
      </p:pic>
      <p:pic>
        <p:nvPicPr>
          <p:cNvPr id="14343" name="Picture 7"/>
          <p:cNvPicPr>
            <a:picLocks noChangeAspect="1" noChangeArrowheads="1"/>
          </p:cNvPicPr>
          <p:nvPr/>
        </p:nvPicPr>
        <p:blipFill>
          <a:blip r:embed="rId7" cstate="print"/>
          <a:srcRect/>
          <a:stretch>
            <a:fillRect/>
          </a:stretch>
        </p:blipFill>
        <p:spPr bwMode="auto">
          <a:xfrm>
            <a:off x="5940152" y="3573016"/>
            <a:ext cx="3034067" cy="2503977"/>
          </a:xfrm>
          <a:prstGeom prst="rect">
            <a:avLst/>
          </a:prstGeom>
          <a:noFill/>
          <a:ln w="9525">
            <a:noFill/>
            <a:miter lim="800000"/>
            <a:headEnd/>
            <a:tailEnd/>
          </a:ln>
        </p:spPr>
      </p:pic>
      <p:pic>
        <p:nvPicPr>
          <p:cNvPr id="14344" name="Picture 8"/>
          <p:cNvPicPr>
            <a:picLocks noChangeAspect="1" noChangeArrowheads="1"/>
          </p:cNvPicPr>
          <p:nvPr/>
        </p:nvPicPr>
        <p:blipFill>
          <a:blip r:embed="rId8" cstate="print"/>
          <a:srcRect/>
          <a:stretch>
            <a:fillRect/>
          </a:stretch>
        </p:blipFill>
        <p:spPr bwMode="auto">
          <a:xfrm>
            <a:off x="1475656" y="4509120"/>
            <a:ext cx="4524375" cy="1952625"/>
          </a:xfrm>
          <a:prstGeom prst="rect">
            <a:avLst/>
          </a:prstGeom>
          <a:noFill/>
          <a:ln w="9525">
            <a:noFill/>
            <a:miter lim="800000"/>
            <a:headEnd/>
            <a:tailEnd/>
          </a:ln>
        </p:spPr>
      </p:pic>
      <p:pic>
        <p:nvPicPr>
          <p:cNvPr id="14345" name="Picture 9"/>
          <p:cNvPicPr>
            <a:picLocks noChangeAspect="1" noChangeArrowheads="1"/>
          </p:cNvPicPr>
          <p:nvPr/>
        </p:nvPicPr>
        <p:blipFill>
          <a:blip r:embed="rId9" cstate="print"/>
          <a:srcRect/>
          <a:stretch>
            <a:fillRect/>
          </a:stretch>
        </p:blipFill>
        <p:spPr bwMode="auto">
          <a:xfrm>
            <a:off x="6300192" y="5949280"/>
            <a:ext cx="2066925"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4">
              <a:lumMod val="40000"/>
              <a:lumOff val="60000"/>
            </a:schemeClr>
          </a:solidFill>
        </p:spPr>
        <p:txBody>
          <a:bodyPr/>
          <a:lstStyle/>
          <a:p>
            <a:r>
              <a:rPr lang="en-US" b="1" dirty="0" smtClean="0"/>
              <a:t>Listening and pronunciation</a:t>
            </a:r>
            <a:endParaRPr lang="th-TH" b="1" dirty="0"/>
          </a:p>
        </p:txBody>
      </p:sp>
      <p:sp>
        <p:nvSpPr>
          <p:cNvPr id="3" name="Content Placeholder 2"/>
          <p:cNvSpPr>
            <a:spLocks noGrp="1"/>
          </p:cNvSpPr>
          <p:nvPr>
            <p:ph idx="1"/>
          </p:nvPr>
        </p:nvSpPr>
        <p:spPr>
          <a:xfrm>
            <a:off x="539552" y="1268760"/>
            <a:ext cx="8229600" cy="2476872"/>
          </a:xfrm>
          <a:solidFill>
            <a:srgbClr val="FFFFCC"/>
          </a:solidFill>
        </p:spPr>
        <p:txBody>
          <a:bodyPr>
            <a:normAutofit lnSpcReduction="10000"/>
          </a:bodyPr>
          <a:lstStyle/>
          <a:p>
            <a:r>
              <a:rPr lang="en-US" dirty="0" smtClean="0"/>
              <a:t>Listening to the conversations between the employees and guests at the Hotel Royal Savoy and the Hotel Como, about the services in the two hotels. Match the times and services.</a:t>
            </a:r>
            <a:endParaRPr lang="th-TH" dirty="0"/>
          </a:p>
        </p:txBody>
      </p:sp>
      <p:pic>
        <p:nvPicPr>
          <p:cNvPr id="15362" name="Picture 2"/>
          <p:cNvPicPr>
            <a:picLocks noChangeAspect="1" noChangeArrowheads="1"/>
          </p:cNvPicPr>
          <p:nvPr/>
        </p:nvPicPr>
        <p:blipFill>
          <a:blip r:embed="rId2" cstate="print"/>
          <a:srcRect/>
          <a:stretch>
            <a:fillRect/>
          </a:stretch>
        </p:blipFill>
        <p:spPr bwMode="auto">
          <a:xfrm>
            <a:off x="0" y="4149080"/>
            <a:ext cx="9144000" cy="1902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 y="1556792"/>
            <a:ext cx="9143999" cy="3583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539552" y="548680"/>
            <a:ext cx="4017462" cy="2088232"/>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4283968" y="2852936"/>
            <a:ext cx="4592409" cy="1631057"/>
          </a:xfrm>
          <a:prstGeom prst="rect">
            <a:avLst/>
          </a:prstGeom>
          <a:noFill/>
          <a:ln w="9525">
            <a:noFill/>
            <a:miter lim="800000"/>
            <a:headEnd/>
            <a:tailEnd/>
          </a:ln>
        </p:spPr>
      </p:pic>
      <p:sp>
        <p:nvSpPr>
          <p:cNvPr id="6" name="TextBox 5"/>
          <p:cNvSpPr txBox="1"/>
          <p:nvPr/>
        </p:nvSpPr>
        <p:spPr>
          <a:xfrm>
            <a:off x="467544" y="4437112"/>
            <a:ext cx="4968552" cy="1384995"/>
          </a:xfrm>
          <a:prstGeom prst="rect">
            <a:avLst/>
          </a:prstGeom>
          <a:noFill/>
        </p:spPr>
        <p:txBody>
          <a:bodyPr wrap="square" rtlCol="0">
            <a:spAutoFit/>
          </a:bodyPr>
          <a:lstStyle/>
          <a:p>
            <a:r>
              <a:rPr lang="en-US" dirty="0" smtClean="0"/>
              <a:t>It’s open 7 days a week.</a:t>
            </a:r>
          </a:p>
          <a:p>
            <a:r>
              <a:rPr lang="en-US" dirty="0" smtClean="0"/>
              <a:t>It’s open from Monday t Friday.</a:t>
            </a:r>
          </a:p>
          <a:p>
            <a:r>
              <a:rPr lang="en-US" dirty="0" smtClean="0"/>
              <a:t>It’s open in summer/winter.</a:t>
            </a:r>
            <a:endParaRPr lang="th-TH"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971600" y="332656"/>
            <a:ext cx="7067147" cy="6312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015292" y="0"/>
            <a:ext cx="711341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5">
              <a:lumMod val="20000"/>
              <a:lumOff val="80000"/>
            </a:schemeClr>
          </a:solidFill>
        </p:spPr>
        <p:txBody>
          <a:bodyPr/>
          <a:lstStyle/>
          <a:p>
            <a:r>
              <a:rPr lang="en-US" b="1" dirty="0" smtClean="0"/>
              <a:t>Personal Job File</a:t>
            </a:r>
            <a:endParaRPr lang="th-TH" b="1" dirty="0"/>
          </a:p>
        </p:txBody>
      </p:sp>
      <p:sp>
        <p:nvSpPr>
          <p:cNvPr id="5" name="Content Placeholder 4"/>
          <p:cNvSpPr>
            <a:spLocks noGrp="1"/>
          </p:cNvSpPr>
          <p:nvPr>
            <p:ph idx="1"/>
          </p:nvPr>
        </p:nvSpPr>
        <p:spPr>
          <a:xfrm>
            <a:off x="467544" y="1916832"/>
            <a:ext cx="8229600" cy="3340968"/>
          </a:xfrm>
          <a:solidFill>
            <a:srgbClr val="FFFFCC"/>
          </a:solidFill>
        </p:spPr>
        <p:txBody>
          <a:bodyPr/>
          <a:lstStyle/>
          <a:p>
            <a:r>
              <a:rPr lang="en-US" dirty="0" smtClean="0"/>
              <a:t>Write down an new words and phrases. Correct the mistakes in each question and answer given. Write four questions and answers about opening and closing times of services at the hotel where you work.</a:t>
            </a:r>
            <a:endParaRPr lang="th-TH"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4600575" cy="695325"/>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srcRect/>
          <a:stretch>
            <a:fillRect/>
          </a:stretch>
        </p:blipFill>
        <p:spPr bwMode="auto">
          <a:xfrm>
            <a:off x="3311352" y="764704"/>
            <a:ext cx="5832648" cy="1815903"/>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971600" y="2420888"/>
            <a:ext cx="5179561" cy="1687345"/>
          </a:xfrm>
          <a:prstGeom prst="rect">
            <a:avLst/>
          </a:prstGeom>
          <a:noFill/>
          <a:ln w="9525">
            <a:noFill/>
            <a:miter lim="800000"/>
            <a:headEnd/>
            <a:tailEnd/>
          </a:ln>
        </p:spPr>
      </p:pic>
      <p:pic>
        <p:nvPicPr>
          <p:cNvPr id="21512" name="Picture 8"/>
          <p:cNvPicPr>
            <a:picLocks noChangeAspect="1" noChangeArrowheads="1"/>
          </p:cNvPicPr>
          <p:nvPr/>
        </p:nvPicPr>
        <p:blipFill>
          <a:blip r:embed="rId5" cstate="print"/>
          <a:srcRect/>
          <a:stretch>
            <a:fillRect/>
          </a:stretch>
        </p:blipFill>
        <p:spPr bwMode="auto">
          <a:xfrm>
            <a:off x="611560" y="4005064"/>
            <a:ext cx="5686425" cy="1533525"/>
          </a:xfrm>
          <a:prstGeom prst="rect">
            <a:avLst/>
          </a:prstGeom>
          <a:noFill/>
          <a:ln w="9525">
            <a:noFill/>
            <a:miter lim="800000"/>
            <a:headEnd/>
            <a:tailEnd/>
          </a:ln>
        </p:spPr>
      </p:pic>
      <p:pic>
        <p:nvPicPr>
          <p:cNvPr id="21513" name="Picture 9"/>
          <p:cNvPicPr>
            <a:picLocks noChangeAspect="1" noChangeArrowheads="1"/>
          </p:cNvPicPr>
          <p:nvPr/>
        </p:nvPicPr>
        <p:blipFill>
          <a:blip r:embed="rId6" cstate="print"/>
          <a:srcRect/>
          <a:stretch>
            <a:fillRect/>
          </a:stretch>
        </p:blipFill>
        <p:spPr bwMode="auto">
          <a:xfrm>
            <a:off x="1331640" y="5528077"/>
            <a:ext cx="4829720" cy="1329923"/>
          </a:xfrm>
          <a:prstGeom prst="rect">
            <a:avLst/>
          </a:prstGeom>
          <a:noFill/>
          <a:ln w="9525">
            <a:noFill/>
            <a:miter lim="800000"/>
            <a:headEnd/>
            <a:tailEnd/>
          </a:ln>
        </p:spPr>
      </p:pic>
      <p:pic>
        <p:nvPicPr>
          <p:cNvPr id="21514" name="Picture 10"/>
          <p:cNvPicPr>
            <a:picLocks noChangeAspect="1" noChangeArrowheads="1"/>
          </p:cNvPicPr>
          <p:nvPr/>
        </p:nvPicPr>
        <p:blipFill>
          <a:blip r:embed="rId7" cstate="print"/>
          <a:srcRect/>
          <a:stretch>
            <a:fillRect/>
          </a:stretch>
        </p:blipFill>
        <p:spPr bwMode="auto">
          <a:xfrm>
            <a:off x="6516216" y="2636912"/>
            <a:ext cx="2028825" cy="1304925"/>
          </a:xfrm>
          <a:prstGeom prst="rect">
            <a:avLst/>
          </a:prstGeom>
          <a:noFill/>
          <a:ln w="9525">
            <a:noFill/>
            <a:miter lim="800000"/>
            <a:headEnd/>
            <a:tailEnd/>
          </a:ln>
        </p:spPr>
      </p:pic>
      <p:pic>
        <p:nvPicPr>
          <p:cNvPr id="21515" name="Picture 11"/>
          <p:cNvPicPr>
            <a:picLocks noChangeAspect="1" noChangeArrowheads="1"/>
          </p:cNvPicPr>
          <p:nvPr/>
        </p:nvPicPr>
        <p:blipFill>
          <a:blip r:embed="rId8" cstate="print"/>
          <a:srcRect/>
          <a:stretch>
            <a:fillRect/>
          </a:stretch>
        </p:blipFill>
        <p:spPr bwMode="auto">
          <a:xfrm>
            <a:off x="6732240" y="4077072"/>
            <a:ext cx="1762125" cy="1266825"/>
          </a:xfrm>
          <a:prstGeom prst="rect">
            <a:avLst/>
          </a:prstGeom>
          <a:noFill/>
          <a:ln w="9525">
            <a:noFill/>
            <a:miter lim="800000"/>
            <a:headEnd/>
            <a:tailEnd/>
          </a:ln>
        </p:spPr>
      </p:pic>
      <p:pic>
        <p:nvPicPr>
          <p:cNvPr id="21516" name="Picture 12"/>
          <p:cNvPicPr>
            <a:picLocks noChangeAspect="1" noChangeArrowheads="1"/>
          </p:cNvPicPr>
          <p:nvPr/>
        </p:nvPicPr>
        <p:blipFill>
          <a:blip r:embed="rId9" cstate="print"/>
          <a:srcRect/>
          <a:stretch>
            <a:fillRect/>
          </a:stretch>
        </p:blipFill>
        <p:spPr bwMode="auto">
          <a:xfrm>
            <a:off x="6660232" y="5445224"/>
            <a:ext cx="1800225" cy="122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27784" y="188640"/>
            <a:ext cx="4076700" cy="12382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9512" y="2348880"/>
            <a:ext cx="3943350" cy="24003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427984" y="1628800"/>
            <a:ext cx="4464496" cy="35969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79512" y="260648"/>
            <a:ext cx="8964488" cy="1455771"/>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323528" y="1772816"/>
            <a:ext cx="4176464" cy="2848846"/>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4716016" y="1772816"/>
            <a:ext cx="2880321" cy="2181140"/>
          </a:xfrm>
          <a:prstGeom prst="rect">
            <a:avLst/>
          </a:prstGeom>
          <a:noFill/>
          <a:ln w="9525">
            <a:noFill/>
            <a:miter lim="800000"/>
            <a:headEnd/>
            <a:tailEnd/>
          </a:ln>
        </p:spPr>
      </p:pic>
      <p:pic>
        <p:nvPicPr>
          <p:cNvPr id="22534" name="Picture 6"/>
          <p:cNvPicPr>
            <a:picLocks noChangeAspect="1" noChangeArrowheads="1"/>
          </p:cNvPicPr>
          <p:nvPr/>
        </p:nvPicPr>
        <p:blipFill>
          <a:blip r:embed="rId5" cstate="print"/>
          <a:srcRect/>
          <a:stretch>
            <a:fillRect/>
          </a:stretch>
        </p:blipFill>
        <p:spPr bwMode="auto">
          <a:xfrm>
            <a:off x="539552" y="4653136"/>
            <a:ext cx="4104456" cy="1943299"/>
          </a:xfrm>
          <a:prstGeom prst="rect">
            <a:avLst/>
          </a:prstGeom>
          <a:noFill/>
          <a:ln w="9525">
            <a:noFill/>
            <a:miter lim="800000"/>
            <a:headEnd/>
            <a:tailEnd/>
          </a:ln>
        </p:spPr>
      </p:pic>
      <p:pic>
        <p:nvPicPr>
          <p:cNvPr id="22535" name="Picture 7"/>
          <p:cNvPicPr>
            <a:picLocks noChangeAspect="1" noChangeArrowheads="1"/>
          </p:cNvPicPr>
          <p:nvPr/>
        </p:nvPicPr>
        <p:blipFill>
          <a:blip r:embed="rId6" cstate="print"/>
          <a:srcRect/>
          <a:stretch>
            <a:fillRect/>
          </a:stretch>
        </p:blipFill>
        <p:spPr bwMode="auto">
          <a:xfrm>
            <a:off x="6911752" y="3473624"/>
            <a:ext cx="2232248"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cstate="print"/>
          <a:srcRect/>
          <a:stretch>
            <a:fillRect/>
          </a:stretch>
        </p:blipFill>
        <p:spPr bwMode="auto">
          <a:xfrm>
            <a:off x="323528" y="548680"/>
            <a:ext cx="8467725" cy="447675"/>
          </a:xfrm>
          <a:prstGeom prst="rect">
            <a:avLst/>
          </a:prstGeom>
          <a:noFill/>
          <a:ln w="9525">
            <a:noFill/>
            <a:miter lim="800000"/>
            <a:headEnd/>
            <a:tailEnd/>
          </a:ln>
        </p:spPr>
      </p:pic>
      <p:pic>
        <p:nvPicPr>
          <p:cNvPr id="23557" name="Picture 5"/>
          <p:cNvPicPr>
            <a:picLocks noChangeAspect="1" noChangeArrowheads="1"/>
          </p:cNvPicPr>
          <p:nvPr/>
        </p:nvPicPr>
        <p:blipFill>
          <a:blip r:embed="rId3" cstate="print"/>
          <a:srcRect/>
          <a:stretch>
            <a:fillRect/>
          </a:stretch>
        </p:blipFill>
        <p:spPr bwMode="auto">
          <a:xfrm>
            <a:off x="251520" y="1340768"/>
            <a:ext cx="4723514" cy="3168352"/>
          </a:xfrm>
          <a:prstGeom prst="rect">
            <a:avLst/>
          </a:prstGeom>
          <a:noFill/>
          <a:ln w="9525">
            <a:noFill/>
            <a:miter lim="800000"/>
            <a:headEnd/>
            <a:tailEnd/>
          </a:ln>
        </p:spPr>
      </p:pic>
      <p:pic>
        <p:nvPicPr>
          <p:cNvPr id="23558" name="Picture 6"/>
          <p:cNvPicPr>
            <a:picLocks noChangeAspect="1" noChangeArrowheads="1"/>
          </p:cNvPicPr>
          <p:nvPr/>
        </p:nvPicPr>
        <p:blipFill>
          <a:blip r:embed="rId4" cstate="print"/>
          <a:srcRect/>
          <a:stretch>
            <a:fillRect/>
          </a:stretch>
        </p:blipFill>
        <p:spPr bwMode="auto">
          <a:xfrm>
            <a:off x="4825407" y="3573016"/>
            <a:ext cx="4318593"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Language focus and practice</a:t>
            </a:r>
            <a:endParaRPr lang="th-TH" b="1" dirty="0"/>
          </a:p>
        </p:txBody>
      </p:sp>
      <p:sp>
        <p:nvSpPr>
          <p:cNvPr id="4" name="Content Placeholder 3"/>
          <p:cNvSpPr>
            <a:spLocks noGrp="1"/>
          </p:cNvSpPr>
          <p:nvPr>
            <p:ph idx="1"/>
          </p:nvPr>
        </p:nvSpPr>
        <p:spPr>
          <a:xfrm>
            <a:off x="457200" y="1600200"/>
            <a:ext cx="8229600" cy="4781128"/>
          </a:xfrm>
        </p:spPr>
        <p:txBody>
          <a:bodyPr>
            <a:normAutofit fontScale="92500" lnSpcReduction="20000"/>
          </a:bodyPr>
          <a:lstStyle/>
          <a:p>
            <a:pPr algn="ctr">
              <a:buNone/>
            </a:pPr>
            <a:r>
              <a:rPr lang="en-US" b="1" i="1" dirty="0" smtClean="0"/>
              <a:t>Can and I have </a:t>
            </a:r>
          </a:p>
          <a:p>
            <a:pPr>
              <a:buNone/>
            </a:pPr>
            <a:r>
              <a:rPr lang="en-US" b="1" dirty="0" smtClean="0"/>
              <a:t>Study these questions and answers.</a:t>
            </a:r>
          </a:p>
          <a:p>
            <a:pPr>
              <a:buNone/>
            </a:pPr>
            <a:r>
              <a:rPr lang="en-US" dirty="0" smtClean="0"/>
              <a:t>Have you got cable TV in the hotel?</a:t>
            </a:r>
          </a:p>
          <a:p>
            <a:pPr>
              <a:buNone/>
            </a:pPr>
            <a:r>
              <a:rPr lang="en-US" i="1" dirty="0" smtClean="0"/>
              <a:t>Yes, we have./No, we haven’t.</a:t>
            </a:r>
          </a:p>
          <a:p>
            <a:pPr>
              <a:buNone/>
            </a:pPr>
            <a:r>
              <a:rPr lang="en-US" dirty="0" smtClean="0"/>
              <a:t>Has the hotel got an indoor pool?</a:t>
            </a:r>
          </a:p>
          <a:p>
            <a:pPr>
              <a:buNone/>
            </a:pPr>
            <a:r>
              <a:rPr lang="en-US" i="1" dirty="0" smtClean="0"/>
              <a:t>Yes, it has./ No, it’s hasn’t.</a:t>
            </a:r>
          </a:p>
          <a:p>
            <a:pPr>
              <a:buNone/>
            </a:pPr>
            <a:r>
              <a:rPr lang="en-US" dirty="0" smtClean="0"/>
              <a:t>Can we send e-mail from here?</a:t>
            </a:r>
          </a:p>
          <a:p>
            <a:pPr>
              <a:buNone/>
            </a:pPr>
            <a:r>
              <a:rPr lang="en-US" i="1" dirty="0" smtClean="0"/>
              <a:t>Yes, you can./ No, you can’t.</a:t>
            </a:r>
          </a:p>
          <a:p>
            <a:pPr>
              <a:buNone/>
            </a:pPr>
            <a:r>
              <a:rPr lang="en-US" dirty="0" smtClean="0"/>
              <a:t>Can she get a hair appointment at once?</a:t>
            </a:r>
          </a:p>
          <a:p>
            <a:pPr>
              <a:buNone/>
            </a:pPr>
            <a:r>
              <a:rPr lang="en-US" b="1" dirty="0" smtClean="0"/>
              <a:t>Yes, she can./ No, she can’t.</a:t>
            </a:r>
            <a:endParaRPr lang="th-TH"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476672"/>
            <a:ext cx="8906309" cy="2088232"/>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47171" y="3068960"/>
            <a:ext cx="9017003"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95536" y="764704"/>
            <a:ext cx="8748464" cy="144784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0" y="2636912"/>
            <a:ext cx="8995544" cy="35999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FFFFCC"/>
          </a:solidFill>
        </p:spPr>
        <p:txBody>
          <a:bodyPr>
            <a:normAutofit/>
          </a:bodyPr>
          <a:lstStyle/>
          <a:p>
            <a:r>
              <a:rPr lang="en-US" b="1" dirty="0" smtClean="0"/>
              <a:t>Personal Job File</a:t>
            </a:r>
            <a:endParaRPr lang="th-TH" b="1" dirty="0"/>
          </a:p>
        </p:txBody>
      </p:sp>
      <p:sp>
        <p:nvSpPr>
          <p:cNvPr id="6" name="Content Placeholder 5"/>
          <p:cNvSpPr>
            <a:spLocks noGrp="1"/>
          </p:cNvSpPr>
          <p:nvPr>
            <p:ph idx="1"/>
          </p:nvPr>
        </p:nvSpPr>
        <p:spPr>
          <a:xfrm>
            <a:off x="457200" y="1600201"/>
            <a:ext cx="8229600" cy="2476872"/>
          </a:xfrm>
        </p:spPr>
        <p:txBody>
          <a:bodyPr>
            <a:normAutofit fontScale="92500"/>
          </a:bodyPr>
          <a:lstStyle/>
          <a:p>
            <a:r>
              <a:rPr lang="en-US" dirty="0" smtClean="0"/>
              <a:t>Go to your Job File.</a:t>
            </a:r>
          </a:p>
          <a:p>
            <a:r>
              <a:rPr lang="en-US" dirty="0" smtClean="0"/>
              <a:t>Write down any new words and phrases.</a:t>
            </a:r>
          </a:p>
          <a:p>
            <a:r>
              <a:rPr lang="en-US" dirty="0" smtClean="0"/>
              <a:t>Write four questions and answers about business and leisure services in the hotel where you work.</a:t>
            </a:r>
            <a:endParaRPr lang="th-TH" dirty="0" smtClean="0"/>
          </a:p>
          <a:p>
            <a:endParaRPr lang="th-TH" dirty="0"/>
          </a:p>
        </p:txBody>
      </p:sp>
      <p:pic>
        <p:nvPicPr>
          <p:cNvPr id="7" name="Picture 3"/>
          <p:cNvPicPr>
            <a:picLocks noChangeAspect="1" noChangeArrowheads="1"/>
          </p:cNvPicPr>
          <p:nvPr/>
        </p:nvPicPr>
        <p:blipFill>
          <a:blip r:embed="rId2" cstate="print"/>
          <a:srcRect/>
          <a:stretch>
            <a:fillRect/>
          </a:stretch>
        </p:blipFill>
        <p:spPr bwMode="auto">
          <a:xfrm>
            <a:off x="218333" y="3861048"/>
            <a:ext cx="8925667"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188640"/>
            <a:ext cx="9144000" cy="1727278"/>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467544" y="1916832"/>
            <a:ext cx="7848872" cy="698686"/>
          </a:xfrm>
          <a:prstGeom prst="rect">
            <a:avLst/>
          </a:prstGeom>
          <a:noFill/>
          <a:ln w="9525">
            <a:noFill/>
            <a:miter lim="800000"/>
            <a:headEnd/>
            <a:tailEnd/>
          </a:ln>
        </p:spPr>
      </p:pic>
      <p:pic>
        <p:nvPicPr>
          <p:cNvPr id="29700" name="Picture 4"/>
          <p:cNvPicPr>
            <a:picLocks noChangeAspect="1" noChangeArrowheads="1"/>
          </p:cNvPicPr>
          <p:nvPr/>
        </p:nvPicPr>
        <p:blipFill>
          <a:blip r:embed="rId4" cstate="print"/>
          <a:srcRect/>
          <a:stretch>
            <a:fillRect/>
          </a:stretch>
        </p:blipFill>
        <p:spPr bwMode="auto">
          <a:xfrm>
            <a:off x="395536" y="2636912"/>
            <a:ext cx="5293151" cy="1728192"/>
          </a:xfrm>
          <a:prstGeom prst="rect">
            <a:avLst/>
          </a:prstGeom>
          <a:noFill/>
          <a:ln w="9525">
            <a:noFill/>
            <a:miter lim="800000"/>
            <a:headEnd/>
            <a:tailEnd/>
          </a:ln>
        </p:spPr>
      </p:pic>
      <p:pic>
        <p:nvPicPr>
          <p:cNvPr id="29701" name="Picture 5"/>
          <p:cNvPicPr>
            <a:picLocks noChangeAspect="1" noChangeArrowheads="1"/>
          </p:cNvPicPr>
          <p:nvPr/>
        </p:nvPicPr>
        <p:blipFill>
          <a:blip r:embed="rId5" cstate="print"/>
          <a:srcRect/>
          <a:stretch>
            <a:fillRect/>
          </a:stretch>
        </p:blipFill>
        <p:spPr bwMode="auto">
          <a:xfrm>
            <a:off x="3914775" y="3952875"/>
            <a:ext cx="5229225" cy="290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251520" y="260648"/>
            <a:ext cx="5610225" cy="4181475"/>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3347864" y="3068960"/>
            <a:ext cx="5704073" cy="3326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619672" y="404664"/>
            <a:ext cx="5229225" cy="1304925"/>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971600" y="2204864"/>
            <a:ext cx="7409966" cy="4205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296496" y="908720"/>
            <a:ext cx="8847504"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0" y="764704"/>
            <a:ext cx="9144000" cy="2135501"/>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97971" y="3573016"/>
            <a:ext cx="8730005"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79512" y="980728"/>
            <a:ext cx="8572035"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clker.com/cliparts/d/R/v/M/J/N/posted-not-with-pin-md.png">
            <a:hlinkClick r:id="rId2"/>
          </p:cNvPr>
          <p:cNvPicPr>
            <a:picLocks noChangeAspect="1" noChangeArrowheads="1"/>
          </p:cNvPicPr>
          <p:nvPr/>
        </p:nvPicPr>
        <p:blipFill>
          <a:blip r:embed="rId3" cstate="print"/>
          <a:srcRect/>
          <a:stretch>
            <a:fillRect/>
          </a:stretch>
        </p:blipFill>
        <p:spPr bwMode="auto">
          <a:xfrm>
            <a:off x="1043608" y="-36383"/>
            <a:ext cx="7128792" cy="6894383"/>
          </a:xfrm>
          <a:prstGeom prst="rect">
            <a:avLst/>
          </a:prstGeom>
          <a:noFill/>
        </p:spPr>
      </p:pic>
      <p:pic>
        <p:nvPicPr>
          <p:cNvPr id="4" name="Picture 2"/>
          <p:cNvPicPr>
            <a:picLocks noChangeAspect="1" noChangeArrowheads="1"/>
          </p:cNvPicPr>
          <p:nvPr/>
        </p:nvPicPr>
        <p:blipFill>
          <a:blip r:embed="rId4" cstate="print"/>
          <a:srcRect/>
          <a:stretch>
            <a:fillRect/>
          </a:stretch>
        </p:blipFill>
        <p:spPr bwMode="auto">
          <a:xfrm rot="21439711">
            <a:off x="1387694" y="839126"/>
            <a:ext cx="6414896" cy="5644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539552" y="980728"/>
            <a:ext cx="8258175" cy="252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51520" y="836712"/>
            <a:ext cx="8892480" cy="492478"/>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467544" y="1916832"/>
            <a:ext cx="2115865" cy="2466263"/>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2987824" y="1772816"/>
            <a:ext cx="2589606" cy="2311697"/>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srcRect/>
          <a:stretch>
            <a:fillRect/>
          </a:stretch>
        </p:blipFill>
        <p:spPr bwMode="auto">
          <a:xfrm>
            <a:off x="5796136" y="1916832"/>
            <a:ext cx="2705307" cy="2232248"/>
          </a:xfrm>
          <a:prstGeom prst="rect">
            <a:avLst/>
          </a:prstGeom>
          <a:noFill/>
          <a:ln w="9525">
            <a:noFill/>
            <a:miter lim="800000"/>
            <a:headEnd/>
            <a:tailEnd/>
          </a:ln>
        </p:spPr>
      </p:pic>
      <p:pic>
        <p:nvPicPr>
          <p:cNvPr id="36870" name="Picture 6"/>
          <p:cNvPicPr>
            <a:picLocks noChangeAspect="1" noChangeArrowheads="1"/>
          </p:cNvPicPr>
          <p:nvPr/>
        </p:nvPicPr>
        <p:blipFill>
          <a:blip r:embed="rId6" cstate="print"/>
          <a:srcRect/>
          <a:stretch>
            <a:fillRect/>
          </a:stretch>
        </p:blipFill>
        <p:spPr bwMode="auto">
          <a:xfrm>
            <a:off x="3059832" y="4077072"/>
            <a:ext cx="2376264" cy="2541092"/>
          </a:xfrm>
          <a:prstGeom prst="rect">
            <a:avLst/>
          </a:prstGeom>
          <a:noFill/>
          <a:ln w="9525">
            <a:noFill/>
            <a:miter lim="800000"/>
            <a:headEnd/>
            <a:tailEnd/>
          </a:ln>
        </p:spPr>
      </p:pic>
      <p:pic>
        <p:nvPicPr>
          <p:cNvPr id="36871" name="Picture 7"/>
          <p:cNvPicPr>
            <a:picLocks noChangeAspect="1" noChangeArrowheads="1"/>
          </p:cNvPicPr>
          <p:nvPr/>
        </p:nvPicPr>
        <p:blipFill>
          <a:blip r:embed="rId7" cstate="print"/>
          <a:srcRect/>
          <a:stretch>
            <a:fillRect/>
          </a:stretch>
        </p:blipFill>
        <p:spPr bwMode="auto">
          <a:xfrm>
            <a:off x="222314" y="4509120"/>
            <a:ext cx="2650864" cy="2088232"/>
          </a:xfrm>
          <a:prstGeom prst="rect">
            <a:avLst/>
          </a:prstGeom>
          <a:noFill/>
          <a:ln w="9525">
            <a:noFill/>
            <a:miter lim="800000"/>
            <a:headEnd/>
            <a:tailEnd/>
          </a:ln>
        </p:spPr>
      </p:pic>
      <p:pic>
        <p:nvPicPr>
          <p:cNvPr id="36872" name="Picture 8"/>
          <p:cNvPicPr>
            <a:picLocks noChangeAspect="1" noChangeArrowheads="1"/>
          </p:cNvPicPr>
          <p:nvPr/>
        </p:nvPicPr>
        <p:blipFill>
          <a:blip r:embed="rId8" cstate="print"/>
          <a:srcRect/>
          <a:stretch>
            <a:fillRect/>
          </a:stretch>
        </p:blipFill>
        <p:spPr bwMode="auto">
          <a:xfrm>
            <a:off x="6084168" y="4293096"/>
            <a:ext cx="2520280" cy="2195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971600" y="404664"/>
            <a:ext cx="7172325" cy="428625"/>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1403648" y="1124744"/>
            <a:ext cx="5495925" cy="2657475"/>
          </a:xfrm>
          <a:prstGeom prst="rect">
            <a:avLst/>
          </a:prstGeom>
          <a:noFill/>
          <a:ln w="9525">
            <a:noFill/>
            <a:miter lim="800000"/>
            <a:headEnd/>
            <a:tailEnd/>
          </a:ln>
        </p:spPr>
      </p:pic>
      <p:pic>
        <p:nvPicPr>
          <p:cNvPr id="37892" name="Picture 4"/>
          <p:cNvPicPr>
            <a:picLocks noChangeAspect="1" noChangeArrowheads="1"/>
          </p:cNvPicPr>
          <p:nvPr/>
        </p:nvPicPr>
        <p:blipFill>
          <a:blip r:embed="rId4" cstate="print"/>
          <a:srcRect/>
          <a:stretch>
            <a:fillRect/>
          </a:stretch>
        </p:blipFill>
        <p:spPr bwMode="auto">
          <a:xfrm>
            <a:off x="1403648" y="3861048"/>
            <a:ext cx="5657850" cy="241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51520" y="404664"/>
            <a:ext cx="3805950" cy="648072"/>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251520" y="1124744"/>
            <a:ext cx="7610475" cy="485775"/>
          </a:xfrm>
          <a:prstGeom prst="rect">
            <a:avLst/>
          </a:prstGeom>
          <a:noFill/>
          <a:ln w="9525">
            <a:noFill/>
            <a:miter lim="800000"/>
            <a:headEnd/>
            <a:tailEnd/>
          </a:ln>
        </p:spPr>
      </p:pic>
      <p:pic>
        <p:nvPicPr>
          <p:cNvPr id="38916" name="Picture 4"/>
          <p:cNvPicPr>
            <a:picLocks noChangeAspect="1" noChangeArrowheads="1"/>
          </p:cNvPicPr>
          <p:nvPr/>
        </p:nvPicPr>
        <p:blipFill>
          <a:blip r:embed="rId4" cstate="print"/>
          <a:srcRect/>
          <a:stretch>
            <a:fillRect/>
          </a:stretch>
        </p:blipFill>
        <p:spPr bwMode="auto">
          <a:xfrm>
            <a:off x="395536" y="1988840"/>
            <a:ext cx="1990725" cy="1781175"/>
          </a:xfrm>
          <a:prstGeom prst="rect">
            <a:avLst/>
          </a:prstGeom>
          <a:noFill/>
          <a:ln w="9525">
            <a:noFill/>
            <a:miter lim="800000"/>
            <a:headEnd/>
            <a:tailEnd/>
          </a:ln>
        </p:spPr>
      </p:pic>
      <p:pic>
        <p:nvPicPr>
          <p:cNvPr id="38917" name="Picture 5"/>
          <p:cNvPicPr>
            <a:picLocks noChangeAspect="1" noChangeArrowheads="1"/>
          </p:cNvPicPr>
          <p:nvPr/>
        </p:nvPicPr>
        <p:blipFill>
          <a:blip r:embed="rId5" cstate="print"/>
          <a:srcRect/>
          <a:stretch>
            <a:fillRect/>
          </a:stretch>
        </p:blipFill>
        <p:spPr bwMode="auto">
          <a:xfrm>
            <a:off x="2699792" y="1844824"/>
            <a:ext cx="3038475" cy="1952625"/>
          </a:xfrm>
          <a:prstGeom prst="rect">
            <a:avLst/>
          </a:prstGeom>
          <a:noFill/>
          <a:ln w="9525">
            <a:noFill/>
            <a:miter lim="800000"/>
            <a:headEnd/>
            <a:tailEnd/>
          </a:ln>
        </p:spPr>
      </p:pic>
      <p:pic>
        <p:nvPicPr>
          <p:cNvPr id="38918" name="Picture 6"/>
          <p:cNvPicPr>
            <a:picLocks noChangeAspect="1" noChangeArrowheads="1"/>
          </p:cNvPicPr>
          <p:nvPr/>
        </p:nvPicPr>
        <p:blipFill>
          <a:blip r:embed="rId6" cstate="print"/>
          <a:srcRect/>
          <a:stretch>
            <a:fillRect/>
          </a:stretch>
        </p:blipFill>
        <p:spPr bwMode="auto">
          <a:xfrm>
            <a:off x="6228184" y="1844824"/>
            <a:ext cx="2448272" cy="2108512"/>
          </a:xfrm>
          <a:prstGeom prst="rect">
            <a:avLst/>
          </a:prstGeom>
          <a:noFill/>
          <a:ln w="9525">
            <a:noFill/>
            <a:miter lim="800000"/>
            <a:headEnd/>
            <a:tailEnd/>
          </a:ln>
        </p:spPr>
      </p:pic>
      <p:pic>
        <p:nvPicPr>
          <p:cNvPr id="38919" name="Picture 7"/>
          <p:cNvPicPr>
            <a:picLocks noChangeAspect="1" noChangeArrowheads="1"/>
          </p:cNvPicPr>
          <p:nvPr/>
        </p:nvPicPr>
        <p:blipFill>
          <a:blip r:embed="rId7"/>
          <a:srcRect/>
          <a:stretch>
            <a:fillRect/>
          </a:stretch>
        </p:blipFill>
        <p:spPr bwMode="auto">
          <a:xfrm>
            <a:off x="3629025" y="3424238"/>
            <a:ext cx="1885950" cy="9525"/>
          </a:xfrm>
          <a:prstGeom prst="rect">
            <a:avLst/>
          </a:prstGeom>
          <a:noFill/>
          <a:ln w="9525">
            <a:noFill/>
            <a:miter lim="800000"/>
            <a:headEnd/>
            <a:tailEnd/>
          </a:ln>
        </p:spPr>
      </p:pic>
      <p:pic>
        <p:nvPicPr>
          <p:cNvPr id="38921" name="Picture 9"/>
          <p:cNvPicPr>
            <a:picLocks noChangeAspect="1" noChangeArrowheads="1"/>
          </p:cNvPicPr>
          <p:nvPr/>
        </p:nvPicPr>
        <p:blipFill>
          <a:blip r:embed="rId8" cstate="print"/>
          <a:srcRect/>
          <a:stretch>
            <a:fillRect/>
          </a:stretch>
        </p:blipFill>
        <p:spPr bwMode="auto">
          <a:xfrm>
            <a:off x="1547664" y="4365104"/>
            <a:ext cx="2304256" cy="2211623"/>
          </a:xfrm>
          <a:prstGeom prst="rect">
            <a:avLst/>
          </a:prstGeom>
          <a:noFill/>
          <a:ln w="9525">
            <a:noFill/>
            <a:miter lim="800000"/>
            <a:headEnd/>
            <a:tailEnd/>
          </a:ln>
        </p:spPr>
      </p:pic>
      <p:pic>
        <p:nvPicPr>
          <p:cNvPr id="38922" name="Picture 10"/>
          <p:cNvPicPr>
            <a:picLocks noChangeAspect="1" noChangeArrowheads="1"/>
          </p:cNvPicPr>
          <p:nvPr/>
        </p:nvPicPr>
        <p:blipFill>
          <a:blip r:embed="rId9" cstate="print"/>
          <a:srcRect/>
          <a:stretch>
            <a:fillRect/>
          </a:stretch>
        </p:blipFill>
        <p:spPr bwMode="auto">
          <a:xfrm>
            <a:off x="4644008" y="4221088"/>
            <a:ext cx="3188872"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755576" y="620688"/>
            <a:ext cx="7639332" cy="2664296"/>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755576" y="3356992"/>
            <a:ext cx="7641221"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Personal Job File</a:t>
            </a:r>
            <a:endParaRPr lang="th-TH" b="1" dirty="0"/>
          </a:p>
        </p:txBody>
      </p:sp>
      <p:sp>
        <p:nvSpPr>
          <p:cNvPr id="4" name="Content Placeholder 3"/>
          <p:cNvSpPr>
            <a:spLocks noGrp="1"/>
          </p:cNvSpPr>
          <p:nvPr>
            <p:ph idx="1"/>
          </p:nvPr>
        </p:nvSpPr>
        <p:spPr>
          <a:xfrm>
            <a:off x="457200" y="1600201"/>
            <a:ext cx="8229600" cy="3845024"/>
          </a:xfrm>
          <a:solidFill>
            <a:srgbClr val="FFFFCC"/>
          </a:solidFill>
        </p:spPr>
        <p:txBody>
          <a:bodyPr/>
          <a:lstStyle/>
          <a:p>
            <a:r>
              <a:rPr lang="en-US" dirty="0" smtClean="0"/>
              <a:t>Go to your job file.</a:t>
            </a:r>
          </a:p>
          <a:p>
            <a:r>
              <a:rPr lang="en-US" dirty="0" smtClean="0"/>
              <a:t>Write down any new words and phrases. You are in the reception area of the hotel where you work. Choose four places guests want to go to inside the hotel. Start from reception. Write down these four directions for guests.</a:t>
            </a:r>
            <a:endParaRPr lang="th-TH"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323528" y="332656"/>
            <a:ext cx="5267325" cy="1152525"/>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0" y="2204864"/>
            <a:ext cx="4562475" cy="1781175"/>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4901457" y="980728"/>
            <a:ext cx="4242543" cy="1895605"/>
          </a:xfrm>
          <a:prstGeom prst="rect">
            <a:avLst/>
          </a:prstGeom>
          <a:noFill/>
          <a:ln w="9525">
            <a:noFill/>
            <a:miter lim="800000"/>
            <a:headEnd/>
            <a:tailEnd/>
          </a:ln>
        </p:spPr>
      </p:pic>
      <p:pic>
        <p:nvPicPr>
          <p:cNvPr id="41990" name="Picture 6"/>
          <p:cNvPicPr>
            <a:picLocks noChangeAspect="1" noChangeArrowheads="1"/>
          </p:cNvPicPr>
          <p:nvPr/>
        </p:nvPicPr>
        <p:blipFill>
          <a:blip r:embed="rId5" cstate="print"/>
          <a:srcRect/>
          <a:stretch>
            <a:fillRect/>
          </a:stretch>
        </p:blipFill>
        <p:spPr bwMode="auto">
          <a:xfrm>
            <a:off x="4932040" y="2924945"/>
            <a:ext cx="4211960" cy="1891514"/>
          </a:xfrm>
          <a:prstGeom prst="rect">
            <a:avLst/>
          </a:prstGeom>
          <a:noFill/>
          <a:ln w="9525">
            <a:noFill/>
            <a:miter lim="800000"/>
            <a:headEnd/>
            <a:tailEnd/>
          </a:ln>
        </p:spPr>
      </p:pic>
      <p:pic>
        <p:nvPicPr>
          <p:cNvPr id="41991" name="Picture 7"/>
          <p:cNvPicPr>
            <a:picLocks noChangeAspect="1" noChangeArrowheads="1"/>
          </p:cNvPicPr>
          <p:nvPr/>
        </p:nvPicPr>
        <p:blipFill>
          <a:blip r:embed="rId6" cstate="print"/>
          <a:srcRect/>
          <a:stretch>
            <a:fillRect/>
          </a:stretch>
        </p:blipFill>
        <p:spPr bwMode="auto">
          <a:xfrm>
            <a:off x="4617170" y="4653136"/>
            <a:ext cx="4526830" cy="1923724"/>
          </a:xfrm>
          <a:prstGeom prst="rect">
            <a:avLst/>
          </a:prstGeom>
          <a:noFill/>
          <a:ln w="9525">
            <a:noFill/>
            <a:miter lim="800000"/>
            <a:headEnd/>
            <a:tailEnd/>
          </a:ln>
        </p:spPr>
      </p:pic>
      <p:pic>
        <p:nvPicPr>
          <p:cNvPr id="41992" name="Picture 8"/>
          <p:cNvPicPr>
            <a:picLocks noChangeAspect="1" noChangeArrowheads="1"/>
          </p:cNvPicPr>
          <p:nvPr/>
        </p:nvPicPr>
        <p:blipFill>
          <a:blip r:embed="rId7" cstate="print"/>
          <a:srcRect/>
          <a:stretch>
            <a:fillRect/>
          </a:stretch>
        </p:blipFill>
        <p:spPr bwMode="auto">
          <a:xfrm>
            <a:off x="0" y="4509120"/>
            <a:ext cx="4585121" cy="19458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3528" y="260648"/>
            <a:ext cx="8340787" cy="6437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052736"/>
            <a:ext cx="9144000" cy="93229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0" y="2276872"/>
            <a:ext cx="9144000" cy="210141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1" y="4827378"/>
            <a:ext cx="9144000" cy="753036"/>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0" y="4725144"/>
            <a:ext cx="9144000" cy="753036"/>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0" y="5805264"/>
            <a:ext cx="8844380" cy="840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60648"/>
            <a:ext cx="5304465" cy="1938992"/>
          </a:xfrm>
          <a:prstGeom prst="rect">
            <a:avLst/>
          </a:prstGeom>
          <a:solidFill>
            <a:srgbClr val="FFFFCC"/>
          </a:solidFill>
        </p:spPr>
        <p:txBody>
          <a:bodyPr wrap="none" rtlCol="0">
            <a:spAutoFit/>
          </a:bodyPr>
          <a:lstStyle/>
          <a:p>
            <a:r>
              <a:rPr lang="en-US" sz="2400" b="1" i="1" dirty="0" smtClean="0"/>
              <a:t>You are at the Hotel Plaza in Nice.</a:t>
            </a:r>
          </a:p>
          <a:p>
            <a:r>
              <a:rPr lang="en-US" sz="2400" dirty="0" smtClean="0"/>
              <a:t>Look at the street plan. </a:t>
            </a:r>
          </a:p>
          <a:p>
            <a:r>
              <a:rPr lang="en-US" sz="2400" dirty="0" smtClean="0"/>
              <a:t>Listen and follow the directions you hear.</a:t>
            </a:r>
          </a:p>
          <a:p>
            <a:r>
              <a:rPr lang="en-US" sz="2400" dirty="0" smtClean="0"/>
              <a:t>Where does the guest want to go to?</a:t>
            </a:r>
          </a:p>
          <a:p>
            <a:r>
              <a:rPr lang="en-US" sz="2400" dirty="0" smtClean="0"/>
              <a:t>The guest wants to go to………</a:t>
            </a:r>
            <a:endParaRPr lang="th-TH" sz="2400" dirty="0"/>
          </a:p>
        </p:txBody>
      </p:sp>
      <p:pic>
        <p:nvPicPr>
          <p:cNvPr id="44035" name="Picture 3"/>
          <p:cNvPicPr>
            <a:picLocks noChangeAspect="1" noChangeArrowheads="1"/>
          </p:cNvPicPr>
          <p:nvPr/>
        </p:nvPicPr>
        <p:blipFill>
          <a:blip r:embed="rId2" cstate="print"/>
          <a:srcRect/>
          <a:stretch>
            <a:fillRect/>
          </a:stretch>
        </p:blipFill>
        <p:spPr bwMode="auto">
          <a:xfrm>
            <a:off x="0" y="2393504"/>
            <a:ext cx="8760190"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016" y="1628800"/>
            <a:ext cx="9145016" cy="28300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332656"/>
            <a:ext cx="9144000" cy="626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176429" cy="3528392"/>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0" y="3933056"/>
            <a:ext cx="9144000" cy="2106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Personal Job File</a:t>
            </a:r>
            <a:endParaRPr lang="th-TH" b="1" dirty="0"/>
          </a:p>
        </p:txBody>
      </p:sp>
      <p:sp>
        <p:nvSpPr>
          <p:cNvPr id="4" name="Content Placeholder 3"/>
          <p:cNvSpPr>
            <a:spLocks noGrp="1"/>
          </p:cNvSpPr>
          <p:nvPr>
            <p:ph idx="1"/>
          </p:nvPr>
        </p:nvSpPr>
        <p:spPr/>
        <p:txBody>
          <a:bodyPr/>
          <a:lstStyle/>
          <a:p>
            <a:r>
              <a:rPr lang="en-US" dirty="0" smtClean="0"/>
              <a:t>Go to your personal job file.</a:t>
            </a:r>
          </a:p>
          <a:p>
            <a:r>
              <a:rPr lang="en-US" dirty="0" smtClean="0"/>
              <a:t>Write down any new words and phrases. You are </a:t>
            </a:r>
            <a:endParaRPr lang="th-TH" dirty="0"/>
          </a:p>
        </p:txBody>
      </p:sp>
      <p:sp>
        <p:nvSpPr>
          <p:cNvPr id="5" name="Content Placeholder 3"/>
          <p:cNvSpPr txBox="1">
            <a:spLocks/>
          </p:cNvSpPr>
          <p:nvPr/>
        </p:nvSpPr>
        <p:spPr>
          <a:xfrm>
            <a:off x="457200" y="1600201"/>
            <a:ext cx="8229600" cy="3845024"/>
          </a:xfrm>
          <a:prstGeom prst="rect">
            <a:avLst/>
          </a:prstGeom>
          <a:solidFill>
            <a:srgbClr val="FFFFCC"/>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Go to your job file.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Write down any new words and phrases. You are in the reception area of the hotel where you work. Choose two places </a:t>
            </a:r>
            <a:r>
              <a:rPr lang="en-US" sz="3200" dirty="0" smtClean="0"/>
              <a:t>outside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hotel that guests ask directions. Start from reception. Write out these directions for guests.</a:t>
            </a:r>
            <a:endParaRPr kumimoji="0" lang="th-TH"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7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43599" y="2276872"/>
            <a:ext cx="8202888" cy="1754326"/>
          </a:xfrm>
          <a:prstGeom prst="rect">
            <a:avLst/>
          </a:prstGeom>
          <a:noFill/>
        </p:spPr>
        <p:txBody>
          <a:bodyPr wrap="none" rtlCol="0">
            <a:spAutoFit/>
          </a:bodyPr>
          <a:lstStyle/>
          <a:p>
            <a:pPr algn="ctr"/>
            <a:r>
              <a:rPr lang="en-US" sz="5400" b="1" dirty="0" smtClean="0">
                <a:latin typeface="Harrington" pitchFamily="82" charset="0"/>
              </a:rPr>
              <a:t>End of Part 1</a:t>
            </a:r>
          </a:p>
          <a:p>
            <a:pPr algn="ctr"/>
            <a:r>
              <a:rPr lang="en-US" sz="5400" b="1" dirty="0" smtClean="0">
                <a:latin typeface="Harrington" pitchFamily="82" charset="0"/>
              </a:rPr>
              <a:t>Hope to see you tomorrow</a:t>
            </a:r>
            <a:endParaRPr lang="th-TH" sz="5400" b="1" dirty="0">
              <a:latin typeface="Harrington" pitchFamily="8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9512" y="188640"/>
            <a:ext cx="8964488" cy="270944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51520" y="2996952"/>
            <a:ext cx="5168428" cy="3549954"/>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678112" y="2996952"/>
            <a:ext cx="3465888" cy="3861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096" y="836712"/>
            <a:ext cx="3510128" cy="2677656"/>
          </a:xfrm>
          <a:prstGeom prst="rect">
            <a:avLst/>
          </a:prstGeom>
          <a:noFill/>
        </p:spPr>
        <p:txBody>
          <a:bodyPr wrap="none" rtlCol="0">
            <a:spAutoFit/>
          </a:bodyPr>
          <a:lstStyle/>
          <a:p>
            <a:r>
              <a:rPr lang="en-US" dirty="0" smtClean="0"/>
              <a:t>Her name ‘s Kelly.</a:t>
            </a:r>
          </a:p>
          <a:p>
            <a:r>
              <a:rPr lang="en-US" dirty="0" smtClean="0"/>
              <a:t>She ‘s a waitress.</a:t>
            </a:r>
          </a:p>
          <a:p>
            <a:r>
              <a:rPr lang="en-US" dirty="0" smtClean="0"/>
              <a:t>My name’s </a:t>
            </a:r>
            <a:r>
              <a:rPr lang="en-US" dirty="0" err="1" smtClean="0"/>
              <a:t>Taki</a:t>
            </a:r>
            <a:r>
              <a:rPr lang="en-US" dirty="0" smtClean="0"/>
              <a:t>.</a:t>
            </a:r>
          </a:p>
          <a:p>
            <a:r>
              <a:rPr lang="en-US" dirty="0" smtClean="0"/>
              <a:t>His name’s Shaun.</a:t>
            </a:r>
          </a:p>
          <a:p>
            <a:r>
              <a:rPr lang="en-US" dirty="0" smtClean="0"/>
              <a:t>I’m a waiter.</a:t>
            </a:r>
          </a:p>
          <a:p>
            <a:r>
              <a:rPr lang="en-US" dirty="0" smtClean="0"/>
              <a:t>He’s a commissionaire.</a:t>
            </a:r>
            <a:endParaRPr lang="th-TH" dirty="0"/>
          </a:p>
        </p:txBody>
      </p:sp>
      <p:pic>
        <p:nvPicPr>
          <p:cNvPr id="5124" name="Picture 4"/>
          <p:cNvPicPr>
            <a:picLocks noChangeAspect="1" noChangeArrowheads="1"/>
          </p:cNvPicPr>
          <p:nvPr/>
        </p:nvPicPr>
        <p:blipFill>
          <a:blip r:embed="rId2" cstate="print"/>
          <a:srcRect/>
          <a:stretch>
            <a:fillRect/>
          </a:stretch>
        </p:blipFill>
        <p:spPr bwMode="auto">
          <a:xfrm>
            <a:off x="251520" y="476672"/>
            <a:ext cx="5114925" cy="3076575"/>
          </a:xfrm>
          <a:prstGeom prst="rect">
            <a:avLst/>
          </a:prstGeom>
          <a:noFill/>
          <a:ln w="9525">
            <a:noFill/>
            <a:miter lim="800000"/>
            <a:headEnd/>
            <a:tailEnd/>
          </a:ln>
        </p:spPr>
      </p:pic>
      <p:sp>
        <p:nvSpPr>
          <p:cNvPr id="6" name="Title 4"/>
          <p:cNvSpPr txBox="1">
            <a:spLocks/>
          </p:cNvSpPr>
          <p:nvPr/>
        </p:nvSpPr>
        <p:spPr>
          <a:xfrm>
            <a:off x="0" y="3645024"/>
            <a:ext cx="9144000" cy="720080"/>
          </a:xfrm>
          <a:prstGeom prst="rect">
            <a:avLst/>
          </a:prstGeom>
          <a:solidFill>
            <a:schemeClr val="accent3">
              <a:lumMod val="60000"/>
              <a:lumOff val="40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Personal Job File</a:t>
            </a:r>
            <a:endParaRPr kumimoji="0" lang="th-TH"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Content Placeholder 5"/>
          <p:cNvSpPr txBox="1">
            <a:spLocks/>
          </p:cNvSpPr>
          <p:nvPr/>
        </p:nvSpPr>
        <p:spPr>
          <a:xfrm>
            <a:off x="395536" y="4725144"/>
            <a:ext cx="8229600" cy="146876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Write down any new words and phrases.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Complete the questions and answers.</a:t>
            </a:r>
            <a:endParaRPr kumimoji="0" lang="th-TH"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60000"/>
              <a:lumOff val="40000"/>
            </a:schemeClr>
          </a:solidFill>
        </p:spPr>
        <p:txBody>
          <a:bodyPr/>
          <a:lstStyle/>
          <a:p>
            <a:r>
              <a:rPr lang="en-US" b="1" dirty="0" smtClean="0"/>
              <a:t>SPEAKING PRACTICE (In groups)</a:t>
            </a:r>
            <a:endParaRPr lang="th-TH" b="1" dirty="0"/>
          </a:p>
        </p:txBody>
      </p:sp>
      <p:sp>
        <p:nvSpPr>
          <p:cNvPr id="3" name="Content Placeholder 2"/>
          <p:cNvSpPr>
            <a:spLocks noGrp="1"/>
          </p:cNvSpPr>
          <p:nvPr>
            <p:ph idx="1"/>
          </p:nvPr>
        </p:nvSpPr>
        <p:spPr/>
        <p:txBody>
          <a:bodyPr>
            <a:normAutofit/>
          </a:bodyPr>
          <a:lstStyle/>
          <a:p>
            <a:r>
              <a:rPr lang="en-US" sz="2800" dirty="0" smtClean="0"/>
              <a:t>Introduce yourself. Learn the name of each person in your group, and how to spell it.</a:t>
            </a:r>
          </a:p>
          <a:p>
            <a:r>
              <a:rPr lang="en-US" sz="2800" dirty="0" smtClean="0"/>
              <a:t>Study the question:</a:t>
            </a:r>
          </a:p>
          <a:p>
            <a:pPr>
              <a:buNone/>
            </a:pPr>
            <a:r>
              <a:rPr lang="en-US" sz="2800" dirty="0" smtClean="0"/>
              <a:t>QUESTION: Could you spell that, please?</a:t>
            </a:r>
          </a:p>
          <a:p>
            <a:pPr>
              <a:buNone/>
            </a:pPr>
            <a:r>
              <a:rPr lang="en-US" sz="2800" dirty="0" smtClean="0"/>
              <a:t>ANSWER: Yes, of course, it’s __________.</a:t>
            </a:r>
          </a:p>
          <a:p>
            <a:r>
              <a:rPr lang="en-US" sz="2800" dirty="0" smtClean="0"/>
              <a:t>Find out the job of each person in your group. Notice how we use ‘yes’ and ‘no’</a:t>
            </a:r>
          </a:p>
          <a:p>
            <a:pPr>
              <a:buNone/>
            </a:pPr>
            <a:r>
              <a:rPr lang="en-US" sz="2800" dirty="0" smtClean="0"/>
              <a:t>QUESTION: Are you a waiter?</a:t>
            </a:r>
          </a:p>
          <a:p>
            <a:pPr>
              <a:buNone/>
            </a:pPr>
            <a:r>
              <a:rPr lang="en-US" sz="2800" dirty="0" smtClean="0"/>
              <a:t>ANSWER: Yes, I am./No, I’m a porter.</a:t>
            </a:r>
          </a:p>
          <a:p>
            <a:endParaRPr lang="en-US" sz="2800" dirty="0" smtClean="0"/>
          </a:p>
          <a:p>
            <a:endParaRPr lang="th-TH"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3724</TotalTime>
  <Words>1408</Words>
  <Application>Microsoft Office PowerPoint</Application>
  <PresentationFormat>On-screen Show (4:3)</PresentationFormat>
  <Paragraphs>242</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 โครงการฝึกอบรมภาษาอังกฤษ สำหรับพนักงานโรงแรมในอำเภอหัวหิน English for Hotel Staff วันที่   17-18 พฤษภาคม 2557  ณ ห้อง NB 8  </vt:lpstr>
      <vt:lpstr>English for Hotel Industry</vt:lpstr>
      <vt:lpstr>Course contents</vt:lpstr>
      <vt:lpstr>Slide 4</vt:lpstr>
      <vt:lpstr>Slide 5</vt:lpstr>
      <vt:lpstr>Slide 6</vt:lpstr>
      <vt:lpstr>Slide 7</vt:lpstr>
      <vt:lpstr>Slide 8</vt:lpstr>
      <vt:lpstr>SPEAKING PRACTICE (In groups)</vt:lpstr>
      <vt:lpstr> The check-in I have a reservation. </vt:lpstr>
      <vt:lpstr>Look at these room types and match each to an abbreviation.</vt:lpstr>
      <vt:lpstr>Listening and pronunciation</vt:lpstr>
      <vt:lpstr>Listening to Mr. Bouvier</vt:lpstr>
      <vt:lpstr>Slide 14</vt:lpstr>
      <vt:lpstr>Look at these days and dates, then listening and repeat them.</vt:lpstr>
      <vt:lpstr>Ask your partner</vt:lpstr>
      <vt:lpstr>Language focus &amp; practice</vt:lpstr>
      <vt:lpstr>Ms. Sung wants to change her reservation. </vt:lpstr>
      <vt:lpstr>Put these phrases into correct order to complete the letter.</vt:lpstr>
      <vt:lpstr>Personal Job file</vt:lpstr>
      <vt:lpstr>Speaking practice</vt:lpstr>
      <vt:lpstr>Slide 22</vt:lpstr>
      <vt:lpstr>Slide 23</vt:lpstr>
      <vt:lpstr>Slide 24</vt:lpstr>
      <vt:lpstr>Slide 25</vt:lpstr>
      <vt:lpstr>Listening and pronunciation</vt:lpstr>
      <vt:lpstr>Language focus and practice</vt:lpstr>
      <vt:lpstr>Slide 28</vt:lpstr>
      <vt:lpstr> Personal Job File </vt:lpstr>
      <vt:lpstr>Slide 30</vt:lpstr>
      <vt:lpstr>Look at these services and label the pictures.</vt:lpstr>
      <vt:lpstr>Slide 32</vt:lpstr>
      <vt:lpstr>Listening and pronunciation</vt:lpstr>
      <vt:lpstr>Slide 34</vt:lpstr>
      <vt:lpstr>Slide 35</vt:lpstr>
      <vt:lpstr>Slide 36</vt:lpstr>
      <vt:lpstr>Slide 37</vt:lpstr>
      <vt:lpstr>Personal Job File</vt:lpstr>
      <vt:lpstr>Slide 39</vt:lpstr>
      <vt:lpstr>Slide 40</vt:lpstr>
      <vt:lpstr>Slide 41</vt:lpstr>
      <vt:lpstr>Language focus and practice</vt:lpstr>
      <vt:lpstr>Slide 43</vt:lpstr>
      <vt:lpstr>Slide 44</vt:lpstr>
      <vt:lpstr>Personal Job File</vt:lpstr>
      <vt:lpstr>Slide 46</vt:lpstr>
      <vt:lpstr>Slide 47</vt:lpstr>
      <vt:lpstr>Slide 48</vt:lpstr>
      <vt:lpstr>Slide 49</vt:lpstr>
      <vt:lpstr>Slide 50</vt:lpstr>
      <vt:lpstr>Slide 51</vt:lpstr>
      <vt:lpstr>Slide 52</vt:lpstr>
      <vt:lpstr>Slide 53</vt:lpstr>
      <vt:lpstr>Slide 54</vt:lpstr>
      <vt:lpstr>Slide 55</vt:lpstr>
      <vt:lpstr>Slide 56</vt:lpstr>
      <vt:lpstr>Personal Job File</vt:lpstr>
      <vt:lpstr>Slide 58</vt:lpstr>
      <vt:lpstr>Slide 59</vt:lpstr>
      <vt:lpstr>Slide 60</vt:lpstr>
      <vt:lpstr>Slide 61</vt:lpstr>
      <vt:lpstr>Slide 62</vt:lpstr>
      <vt:lpstr>Slide 63</vt:lpstr>
      <vt:lpstr>Personal Job File</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for Hotel Industry</dc:title>
  <dc:creator>User</dc:creator>
  <cp:lastModifiedBy>User</cp:lastModifiedBy>
  <cp:revision>10</cp:revision>
  <dcterms:created xsi:type="dcterms:W3CDTF">2014-02-06T16:47:06Z</dcterms:created>
  <dcterms:modified xsi:type="dcterms:W3CDTF">2014-05-16T13:39:39Z</dcterms:modified>
</cp:coreProperties>
</file>